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6" r:id="rId5"/>
    <p:sldMasterId id="2147483678" r:id="rId6"/>
  </p:sldMasterIdLst>
  <p:notesMasterIdLst>
    <p:notesMasterId r:id="rId42"/>
  </p:notesMasterIdLst>
  <p:sldIdLst>
    <p:sldId id="256" r:id="rId7"/>
    <p:sldId id="292" r:id="rId8"/>
    <p:sldId id="258" r:id="rId9"/>
    <p:sldId id="259" r:id="rId10"/>
    <p:sldId id="260" r:id="rId11"/>
    <p:sldId id="261" r:id="rId12"/>
    <p:sldId id="262" r:id="rId13"/>
    <p:sldId id="263" r:id="rId14"/>
    <p:sldId id="264" r:id="rId15"/>
    <p:sldId id="265" r:id="rId16"/>
    <p:sldId id="266" r:id="rId17"/>
    <p:sldId id="312" r:id="rId18"/>
    <p:sldId id="268" r:id="rId19"/>
    <p:sldId id="269" r:id="rId20"/>
    <p:sldId id="270" r:id="rId21"/>
    <p:sldId id="271" r:id="rId22"/>
    <p:sldId id="272" r:id="rId23"/>
    <p:sldId id="273" r:id="rId24"/>
    <p:sldId id="316" r:id="rId25"/>
    <p:sldId id="275" r:id="rId26"/>
    <p:sldId id="276" r:id="rId27"/>
    <p:sldId id="318" r:id="rId28"/>
    <p:sldId id="319" r:id="rId29"/>
    <p:sldId id="279" r:id="rId30"/>
    <p:sldId id="280" r:id="rId31"/>
    <p:sldId id="281" r:id="rId32"/>
    <p:sldId id="282" r:id="rId33"/>
    <p:sldId id="283" r:id="rId34"/>
    <p:sldId id="284" r:id="rId35"/>
    <p:sldId id="285" r:id="rId36"/>
    <p:sldId id="286" r:id="rId37"/>
    <p:sldId id="287" r:id="rId38"/>
    <p:sldId id="288" r:id="rId39"/>
    <p:sldId id="289" r:id="rId40"/>
    <p:sldId id="296" r:id="rId41"/>
  </p:sldIdLst>
  <p:sldSz cx="10693400" cy="7569200"/>
  <p:notesSz cx="10693400" cy="7569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dith M Schmid" initials="JMS" lastIdx="3" clrIdx="0">
    <p:extLst>
      <p:ext uri="{19B8F6BF-5375-455C-9EA6-DF929625EA0E}">
        <p15:presenceInfo xmlns:p15="http://schemas.microsoft.com/office/powerpoint/2012/main" userId="c0cbde745e489b2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A505F4-8228-4072-A414-4E874575B9A6}" v="26" dt="2020-11-26T13:24:25.70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45" autoAdjust="0"/>
    <p:restoredTop sz="75043" autoAdjust="0"/>
  </p:normalViewPr>
  <p:slideViewPr>
    <p:cSldViewPr>
      <p:cViewPr varScale="1">
        <p:scale>
          <a:sx n="51" d="100"/>
          <a:sy n="51" d="100"/>
        </p:scale>
        <p:origin x="1914" y="84"/>
      </p:cViewPr>
      <p:guideLst>
        <p:guide orient="horz" pos="2880"/>
        <p:guide pos="216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 Id="rId48"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B9A735F6-F136-4F25-A467-600BCF1EFD2D}" type="datetimeFigureOut">
              <a:rPr lang="en-GB" smtClean="0"/>
              <a:t>09/12/2020</a:t>
            </a:fld>
            <a:endParaRPr lang="en-GB" dirty="0"/>
          </a:p>
        </p:txBody>
      </p:sp>
      <p:sp>
        <p:nvSpPr>
          <p:cNvPr id="4" name="Slide Image Placeholder 3"/>
          <p:cNvSpPr>
            <a:spLocks noGrp="1" noRot="1" noChangeAspect="1"/>
          </p:cNvSpPr>
          <p:nvPr>
            <p:ph type="sldImg" idx="2"/>
          </p:nvPr>
        </p:nvSpPr>
        <p:spPr>
          <a:xfrm>
            <a:off x="3541713" y="946150"/>
            <a:ext cx="3609975" cy="2554288"/>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1069975" y="3643313"/>
            <a:ext cx="8553450" cy="29797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7189788"/>
            <a:ext cx="4633913" cy="37941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6057900" y="7189788"/>
            <a:ext cx="4632325" cy="379412"/>
          </a:xfrm>
          <a:prstGeom prst="rect">
            <a:avLst/>
          </a:prstGeom>
        </p:spPr>
        <p:txBody>
          <a:bodyPr vert="horz" lIns="91440" tIns="45720" rIns="91440" bIns="45720" rtlCol="0" anchor="b"/>
          <a:lstStyle>
            <a:lvl1pPr algn="r">
              <a:defRPr sz="1200"/>
            </a:lvl1pPr>
          </a:lstStyle>
          <a:p>
            <a:fld id="{F6006EAF-979B-4048-8A60-F6B53404CC74}" type="slidenum">
              <a:rPr lang="en-GB" smtClean="0"/>
              <a:t>‹#›</a:t>
            </a:fld>
            <a:endParaRPr lang="en-GB" dirty="0"/>
          </a:p>
        </p:txBody>
      </p:sp>
    </p:spTree>
    <p:extLst>
      <p:ext uri="{BB962C8B-B14F-4D97-AF65-F5344CB8AC3E}">
        <p14:creationId xmlns:p14="http://schemas.microsoft.com/office/powerpoint/2010/main" val="4253400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6006EAF-979B-4048-8A60-F6B53404CC74}" type="slidenum">
              <a:rPr lang="en-GB" smtClean="0"/>
              <a:t>1</a:t>
            </a:fld>
            <a:endParaRPr lang="en-GB" dirty="0"/>
          </a:p>
        </p:txBody>
      </p:sp>
    </p:spTree>
    <p:extLst>
      <p:ext uri="{BB962C8B-B14F-4D97-AF65-F5344CB8AC3E}">
        <p14:creationId xmlns:p14="http://schemas.microsoft.com/office/powerpoint/2010/main" val="1775322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*Скорректируйте состав групп с учетом количества и опыта участников. Каждая группа должна состоять примерно из – человек.  Эти группы должны быть сформированы из специалистов с одинаковым опытом. Например, одна группа должна полностью состоять из специалистов в сфере практического здравоохранения, тогда как другая – из представителей местных органов власти.</a:t>
            </a:r>
            <a:br>
              <a:rPr lang="ru-RU" dirty="0"/>
            </a:br>
            <a:br>
              <a:rPr lang="ru-RU" dirty="0"/>
            </a:br>
            <a:r>
              <a:rPr lang="ru-RU" dirty="0"/>
              <a:t>Предлагаемые группы</a:t>
            </a:r>
            <a:br>
              <a:rPr lang="ru-RU" dirty="0"/>
            </a:br>
            <a:br>
              <a:rPr lang="ru-RU" dirty="0"/>
            </a:br>
            <a:r>
              <a:rPr lang="ru-RU" dirty="0"/>
              <a:t>Первая группа: общественное здравоохранение</a:t>
            </a:r>
            <a:br>
              <a:rPr lang="ru-RU" dirty="0"/>
            </a:br>
            <a:br>
              <a:rPr lang="ru-RU" dirty="0"/>
            </a:br>
            <a:r>
              <a:rPr lang="ru-RU" dirty="0"/>
              <a:t>Вторая группа: финансы и экономика, в т.ч. бизнес</a:t>
            </a:r>
            <a:br>
              <a:rPr lang="ru-RU" dirty="0"/>
            </a:br>
            <a:br>
              <a:rPr lang="ru-RU" dirty="0"/>
            </a:br>
            <a:r>
              <a:rPr lang="ru-RU" dirty="0"/>
              <a:t>Третья группа: аварийно-спасательные службы, в т.ч. правоохранительные органы</a:t>
            </a:r>
            <a:br>
              <a:rPr lang="ru-RU" dirty="0"/>
            </a:br>
            <a:br>
              <a:rPr lang="ru-RU" dirty="0"/>
            </a:br>
            <a:r>
              <a:rPr lang="ru-RU" dirty="0"/>
              <a:t>Четвёртая группа: образование и обучение</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13</a:t>
            </a:fld>
            <a:endParaRPr lang="en-GB" dirty="0"/>
          </a:p>
        </p:txBody>
      </p:sp>
    </p:spTree>
    <p:extLst>
      <p:ext uri="{BB962C8B-B14F-4D97-AF65-F5344CB8AC3E}">
        <p14:creationId xmlns:p14="http://schemas.microsoft.com/office/powerpoint/2010/main" val="2379003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15</a:t>
            </a:fld>
            <a:endParaRPr lang="en-GB" dirty="0"/>
          </a:p>
        </p:txBody>
      </p:sp>
    </p:spTree>
    <p:extLst>
      <p:ext uri="{BB962C8B-B14F-4D97-AF65-F5344CB8AC3E}">
        <p14:creationId xmlns:p14="http://schemas.microsoft.com/office/powerpoint/2010/main" val="2462579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u="sng" dirty="0"/>
              <a:t>Примечание для ведущего.</a:t>
            </a:r>
            <a:endParaRPr lang="ru-RU" b="1" dirty="0"/>
          </a:p>
          <a:p>
            <a:r>
              <a:rPr lang="ru-RU" b="0" dirty="0"/>
              <a:t>Оценка риска должна основываться на следующих показателях: </a:t>
            </a:r>
          </a:p>
          <a:p>
            <a:r>
              <a:rPr lang="ru-RU" dirty="0"/>
              <a:t>1. </a:t>
            </a:r>
            <a:r>
              <a:rPr lang="ru-RU" b="1" dirty="0"/>
              <a:t>Эпидемиологические факторы</a:t>
            </a:r>
            <a:r>
              <a:rPr lang="ru-RU" dirty="0"/>
              <a:t>: частота подтвержденных и вероятных случаев </a:t>
            </a:r>
            <a:r>
              <a:rPr lang="en-US" dirty="0"/>
              <a:t>COVID</a:t>
            </a:r>
            <a:r>
              <a:rPr lang="ru-RU" dirty="0"/>
              <a:t>-19; общая частота случаев госпитализации, а также случаев госпитализации в ОРИТ; количество летальных исходов; процент положительных результатов тестирования; результаты серологического тестирования (при условии наличия надежных тестов).</a:t>
            </a:r>
            <a:br>
              <a:rPr lang="ru-RU" dirty="0"/>
            </a:br>
            <a:r>
              <a:rPr lang="ru-RU" dirty="0"/>
              <a:t>2. </a:t>
            </a:r>
            <a:r>
              <a:rPr lang="ru-RU" b="1" dirty="0"/>
              <a:t>Потенциал системы здравоохранения</a:t>
            </a:r>
            <a:r>
              <a:rPr lang="ru-RU" dirty="0"/>
              <a:t>: функции и возможности системы здравоохранения (госпитальное и амбулаторное звено) (прием и выписка), штат медицинских работников, количество коек в отделениях интенсивной терапии и других отделениях, сортировка в медицинских учреждениях, запасы средств индивидуальной защиты, лечение пациентов с </a:t>
            </a:r>
            <a:r>
              <a:rPr lang="en-US" dirty="0"/>
              <a:t>COVID</a:t>
            </a:r>
            <a:r>
              <a:rPr lang="ru-RU" dirty="0"/>
              <a:t>-19 и другими заболеваниями в соответствии с национальными стандартами и стандартами оказания помощи в кризисные периоды; штат работников учреждений здравоохранения. </a:t>
            </a:r>
            <a:br>
              <a:rPr lang="ru-RU" dirty="0"/>
            </a:br>
            <a:r>
              <a:rPr lang="ru-RU" dirty="0"/>
              <a:t>3. </a:t>
            </a:r>
            <a:r>
              <a:rPr lang="ru-RU" b="1" dirty="0"/>
              <a:t>Потенциал общественного здравоохранения</a:t>
            </a:r>
            <a:r>
              <a:rPr lang="ru-RU" dirty="0"/>
              <a:t>: скорость выявления и тестирования новых подозрительных случаев, изоляция новых подтвержденных случаев, выявление и карантин контактных лиц, количество групп быстрого реагирования для расследования подозрительных случаев и групп случаев. </a:t>
            </a:r>
            <a:br>
              <a:rPr lang="ru-RU" dirty="0"/>
            </a:br>
            <a:r>
              <a:rPr lang="ru-RU" dirty="0"/>
              <a:t>4. </a:t>
            </a:r>
            <a:r>
              <a:rPr lang="ru-RU" b="1" dirty="0"/>
              <a:t>Наличие эффективных фармацевтических мер</a:t>
            </a:r>
            <a:r>
              <a:rPr lang="ru-RU" dirty="0"/>
              <a:t>: в настоящее время не существует терапевтических средств или вакцин для специфического лечения </a:t>
            </a:r>
            <a:r>
              <a:rPr lang="en-US" dirty="0"/>
              <a:t>COVID</a:t>
            </a:r>
            <a:r>
              <a:rPr lang="ru-RU" dirty="0"/>
              <a:t>-19. ВОЗ в сотрудничестве с международными партнерами внедряет протоколы клинических испытаний для разработки конкретных методов лечения и вакцин для лечения </a:t>
            </a:r>
            <a:r>
              <a:rPr lang="en-US" dirty="0"/>
              <a:t>COVID</a:t>
            </a:r>
            <a:r>
              <a:rPr lang="ru-RU" dirty="0"/>
              <a:t>-19. Наличие в будущем безопасных и эффективных фармацевтических средств будет иметь важное значение при принятии решения о внедрении или отмене мер ЗЗНС. </a:t>
            </a:r>
            <a:br>
              <a:rPr lang="ru-RU" dirty="0"/>
            </a:br>
            <a:br>
              <a:rPr lang="ru-RU" dirty="0"/>
            </a:br>
            <a:r>
              <a:rPr lang="ru-RU" dirty="0"/>
              <a:t>Как это работает в правительстве - консенсусное соглашение.</a:t>
            </a:r>
            <a:br>
              <a:rPr lang="ru-RU" dirty="0"/>
            </a:br>
            <a:r>
              <a:rPr lang="ru-RU" dirty="0"/>
              <a:t>Длительно?   Преимущество.   Убедиться в том, что различия и разные реалии будут приняты во внимание.</a:t>
            </a:r>
            <a:br>
              <a:rPr lang="ru-RU" dirty="0"/>
            </a:br>
            <a:r>
              <a:rPr lang="ru-RU" dirty="0"/>
              <a:t>Обратный порядок.   Субнациональные уровни/городское планирование</a:t>
            </a:r>
            <a:br>
              <a:rPr lang="ru-RU" dirty="0"/>
            </a:br>
            <a:r>
              <a:rPr lang="ru-RU" dirty="0"/>
              <a:t>Добавить это к сообщениям о рисках – заинтересованные стороны в национальном и региональном масштабе, а также на местах.</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16</a:t>
            </a:fld>
            <a:endParaRPr lang="en-GB" dirty="0"/>
          </a:p>
        </p:txBody>
      </p:sp>
    </p:spTree>
    <p:extLst>
      <p:ext uri="{BB962C8B-B14F-4D97-AF65-F5344CB8AC3E}">
        <p14:creationId xmlns:p14="http://schemas.microsoft.com/office/powerpoint/2010/main" val="3282832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b="1" u="sng" dirty="0"/>
              <a:t>Примечание для ведущего.</a:t>
            </a:r>
            <a:endParaRPr lang="ru-RU" b="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mn-lt"/>
                <a:ea typeface="+mn-ea"/>
                <a:cs typeface="+mn-cs"/>
              </a:rPr>
              <a:t>Передача инфекции, пояснение:</a:t>
            </a:r>
            <a:r>
              <a:rPr kumimoji="0" lang="en-US" sz="1200" b="0" i="0" u="none" strike="noStrike" kern="1200" cap="none" spc="0" normalizeH="0" baseline="0" noProof="0" dirty="0">
                <a:ln>
                  <a:noFill/>
                </a:ln>
                <a:solidFill>
                  <a:prstClr val="black"/>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ru-RU" sz="1200" b="0" i="0" u="none" strike="noStrike" kern="1200" cap="none" spc="0" normalizeH="0" baseline="0" noProof="0" dirty="0">
                <a:ln>
                  <a:noFill/>
                </a:ln>
                <a:solidFill>
                  <a:prstClr val="black"/>
                </a:solidFill>
                <a:effectLst/>
                <a:uLnTx/>
                <a:uFillTx/>
                <a:latin typeface="+mn-lt"/>
                <a:ea typeface="+mn-ea"/>
                <a:cs typeface="+mn-cs"/>
              </a:rPr>
              <a:t>Случаев </a:t>
            </a:r>
            <a:r>
              <a:rPr kumimoji="0" lang="en-US" sz="1200" b="0" i="0" u="none" strike="noStrike" kern="1200" cap="none" spc="0" normalizeH="0" baseline="0" noProof="0" dirty="0">
                <a:ln>
                  <a:noFill/>
                </a:ln>
                <a:solidFill>
                  <a:prstClr val="black"/>
                </a:solidFill>
                <a:effectLst/>
                <a:uLnTx/>
                <a:uFillTx/>
                <a:latin typeface="+mn-lt"/>
                <a:ea typeface="+mn-ea"/>
                <a:cs typeface="+mn-cs"/>
              </a:rPr>
              <a:t>(</a:t>
            </a:r>
            <a:r>
              <a:rPr kumimoji="0" lang="ru-RU" sz="1200" b="0" i="0" u="none" strike="noStrike" kern="1200" cap="none" spc="0" normalizeH="0" baseline="0" noProof="0" dirty="0">
                <a:ln>
                  <a:noFill/>
                </a:ln>
                <a:solidFill>
                  <a:prstClr val="black"/>
                </a:solidFill>
                <a:effectLst/>
                <a:uLnTx/>
                <a:uFillTx/>
                <a:latin typeface="+mn-lt"/>
                <a:ea typeface="+mn-ea"/>
                <a:cs typeface="+mn-cs"/>
              </a:rPr>
              <a:t>активных</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ru-RU" sz="1200" b="0" i="0" u="none" strike="noStrike" kern="1200" cap="none" spc="0" normalizeH="0" baseline="0" noProof="0" dirty="0">
                <a:ln>
                  <a:noFill/>
                </a:ln>
                <a:solidFill>
                  <a:prstClr val="black"/>
                </a:solidFill>
                <a:effectLst/>
                <a:uLnTx/>
                <a:uFillTx/>
                <a:latin typeface="+mn-lt"/>
                <a:ea typeface="+mn-ea"/>
                <a:cs typeface="+mn-cs"/>
              </a:rPr>
              <a:t>не выявлено</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ru-RU" sz="1200" b="0" i="0" u="none" strike="noStrike" kern="1200" cap="none" spc="0" normalizeH="0" baseline="0" noProof="0" dirty="0">
                <a:ln>
                  <a:noFill/>
                </a:ln>
                <a:solidFill>
                  <a:prstClr val="black"/>
                </a:solidFill>
                <a:effectLst/>
                <a:uLnTx/>
                <a:uFillTx/>
                <a:latin typeface="+mn-lt"/>
                <a:ea typeface="+mn-ea"/>
                <a:cs typeface="+mn-cs"/>
              </a:rPr>
              <a:t>Завозные</a:t>
            </a:r>
            <a:r>
              <a:rPr kumimoji="0" lang="en-US" sz="1200" b="0" i="0" u="none" strike="noStrike" kern="1200" cap="none" spc="0" normalizeH="0" baseline="0" noProof="0" dirty="0">
                <a:ln>
                  <a:noFill/>
                </a:ln>
                <a:solidFill>
                  <a:prstClr val="black"/>
                </a:solidFill>
                <a:effectLst/>
                <a:uLnTx/>
                <a:uFillTx/>
                <a:latin typeface="+mn-lt"/>
                <a:ea typeface="+mn-ea"/>
                <a:cs typeface="+mn-cs"/>
              </a:rPr>
              <a:t> / </a:t>
            </a:r>
            <a:r>
              <a:rPr kumimoji="0" lang="ru-RU" sz="1200" b="0" i="0" u="none" strike="noStrike" kern="1200" cap="none" spc="0" normalizeH="0" baseline="0" noProof="0" dirty="0">
                <a:ln>
                  <a:noFill/>
                </a:ln>
                <a:solidFill>
                  <a:prstClr val="black"/>
                </a:solidFill>
                <a:effectLst/>
                <a:uLnTx/>
                <a:uFillTx/>
                <a:latin typeface="+mn-lt"/>
                <a:ea typeface="+mn-ea"/>
                <a:cs typeface="+mn-cs"/>
              </a:rPr>
              <a:t>единичные случаи</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ru-RU" sz="1200" b="0" i="0" u="none" strike="noStrike" kern="1200" cap="none" spc="0" normalizeH="0" baseline="0" noProof="0" dirty="0">
                <a:ln>
                  <a:noFill/>
                </a:ln>
                <a:solidFill>
                  <a:prstClr val="black"/>
                </a:solidFill>
                <a:effectLst/>
                <a:uLnTx/>
                <a:uFillTx/>
                <a:latin typeface="+mn-lt"/>
                <a:ea typeface="+mn-ea"/>
                <a:cs typeface="+mn-cs"/>
              </a:rPr>
              <a:t>Группы случаев</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CT1: </a:t>
            </a:r>
            <a:r>
              <a:rPr kumimoji="0" lang="ru-RU" sz="1200" b="0" i="0" u="none" strike="noStrike" kern="1200" cap="none" spc="0" normalizeH="0" baseline="0" noProof="0" dirty="0">
                <a:ln>
                  <a:noFill/>
                </a:ln>
                <a:solidFill>
                  <a:prstClr val="black"/>
                </a:solidFill>
                <a:effectLst/>
                <a:uLnTx/>
                <a:uFillTx/>
                <a:latin typeface="+mn-lt"/>
                <a:ea typeface="+mn-ea"/>
                <a:cs typeface="+mn-cs"/>
              </a:rPr>
              <a:t>Низкая заболеваемость в предшествующие 14 дней, местные случаи с широким распространением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CT2: </a:t>
            </a:r>
            <a:r>
              <a:rPr kumimoji="0" lang="ru-RU" sz="1200" b="0" i="0" u="none" strike="noStrike" kern="1200" cap="none" spc="0" normalizeH="0" baseline="0" noProof="0" dirty="0">
                <a:ln>
                  <a:noFill/>
                </a:ln>
                <a:solidFill>
                  <a:prstClr val="black"/>
                </a:solidFill>
                <a:effectLst/>
                <a:uLnTx/>
                <a:uFillTx/>
                <a:latin typeface="+mn-lt"/>
                <a:ea typeface="+mn-ea"/>
                <a:cs typeface="+mn-cs"/>
              </a:rPr>
              <a:t>Умеренная заболеваемость в предшествующие 14 дней, местные случаи с широким распространением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CT3: </a:t>
            </a:r>
            <a:r>
              <a:rPr kumimoji="0" lang="ru-RU" sz="1200" b="0" i="0" u="none" strike="noStrike" kern="1200" cap="none" spc="0" normalizeH="0" baseline="0" noProof="0" dirty="0">
                <a:ln>
                  <a:noFill/>
                </a:ln>
                <a:solidFill>
                  <a:prstClr val="black"/>
                </a:solidFill>
                <a:effectLst/>
                <a:uLnTx/>
                <a:uFillTx/>
                <a:latin typeface="+mn-lt"/>
                <a:ea typeface="+mn-ea"/>
                <a:cs typeface="+mn-cs"/>
              </a:rPr>
              <a:t>Высокая заболеваемость в предшествующие 14 дней, местные случаи с широким распространением</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CT4: </a:t>
            </a:r>
            <a:r>
              <a:rPr kumimoji="0" lang="ru-RU" sz="1200" b="0" i="0" u="none" strike="noStrike" kern="1200" cap="none" spc="0" normalizeH="0" baseline="0" noProof="0" dirty="0">
                <a:ln>
                  <a:noFill/>
                </a:ln>
                <a:solidFill>
                  <a:prstClr val="black"/>
                </a:solidFill>
                <a:effectLst/>
                <a:uLnTx/>
                <a:uFillTx/>
                <a:latin typeface="+mn-lt"/>
                <a:ea typeface="+mn-ea"/>
                <a:cs typeface="+mn-cs"/>
              </a:rPr>
              <a:t>Крайне высокая заболеваемость в предшествующие 14 дней, местные случаи с широким распространением</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mn-lt"/>
                <a:ea typeface="+mn-ea"/>
                <a:cs typeface="+mn-cs"/>
              </a:rPr>
              <a:t>К потенциалу реагирования относится как клиническая помощь, так и услуги общественного здравоохранения, и они характеризуются как фактическими возможностями оказания услуг, так и их результативностью</a:t>
            </a:r>
            <a:r>
              <a:rPr kumimoji="0" lang="en-US" sz="1200" b="0" i="0" u="none" strike="noStrike" kern="1200" cap="none" spc="0" normalizeH="0" baseline="0" noProof="0" dirty="0">
                <a:ln>
                  <a:noFill/>
                </a:ln>
                <a:solidFill>
                  <a:prstClr val="black"/>
                </a:solidFill>
                <a:effectLst/>
                <a:uLnTx/>
                <a:uFillTx/>
                <a:latin typeface="+mn-lt"/>
                <a:ea typeface="+mn-ea"/>
                <a:cs typeface="+mn-cs"/>
              </a:rPr>
              <a:t>. </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17</a:t>
            </a:fld>
            <a:endParaRPr lang="en-GB" dirty="0"/>
          </a:p>
        </p:txBody>
      </p:sp>
    </p:spTree>
    <p:extLst>
      <p:ext uri="{BB962C8B-B14F-4D97-AF65-F5344CB8AC3E}">
        <p14:creationId xmlns:p14="http://schemas.microsoft.com/office/powerpoint/2010/main" val="395579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5328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b="1" u="sng" dirty="0"/>
              <a:t>Примечание для ведущего.</a:t>
            </a:r>
            <a:endParaRPr lang="ru-RU" b="1" dirty="0"/>
          </a:p>
          <a:p>
            <a:r>
              <a:rPr lang="ru-RU" dirty="0"/>
              <a:t>Вероятно, что многие отрасли экономики будут существенно затронуты ситуацией с экономической точки зрения и потребуют значительной помощи. Особенно пострадают малые предприятия, а также люди, работающие в неформальном секторе экономики.  В некоторых случаях безработица превысит 15%, в результате чего многие люди останутся без средств к существованию и окажутся в маргинализованном положении.</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20</a:t>
            </a:fld>
            <a:endParaRPr lang="en-GB" dirty="0"/>
          </a:p>
        </p:txBody>
      </p:sp>
    </p:spTree>
    <p:extLst>
      <p:ext uri="{BB962C8B-B14F-4D97-AF65-F5344CB8AC3E}">
        <p14:creationId xmlns:p14="http://schemas.microsoft.com/office/powerpoint/2010/main" val="2657706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a:t>Руководство</a:t>
            </a:r>
          </a:p>
          <a:p>
            <a:r>
              <a:rPr lang="en-GB" dirty="0"/>
              <a:t>https://apps.who.int/iris/bitstream/handle/10665/332052/WHO-2019-nCoV-Adjusting_PH_measures-Schools-2020.1-rus.pdf?sequence=10&amp;isAllowed=y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6538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7474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mn-lt"/>
                <a:ea typeface="+mn-ea"/>
                <a:cs typeface="+mn-cs"/>
              </a:rPr>
              <a:t>Руководство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https://apps.who.int/iris/bitstream/handle/10665/332050/WHO-2019-nCoV-Adjusting_PH_measures-Workplaces-2020.1-rus.pdf?sequence=5&amp;isAllowed=y </a:t>
            </a: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25</a:t>
            </a:fld>
            <a:endParaRPr lang="en-GB" dirty="0"/>
          </a:p>
        </p:txBody>
      </p:sp>
    </p:spTree>
    <p:extLst>
      <p:ext uri="{BB962C8B-B14F-4D97-AF65-F5344CB8AC3E}">
        <p14:creationId xmlns:p14="http://schemas.microsoft.com/office/powerpoint/2010/main" val="925557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b="1" u="sng" dirty="0"/>
              <a:t>Примечание для ведущего.</a:t>
            </a:r>
            <a:endParaRPr kumimoji="0" lang="ru-RU"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mn-lt"/>
                <a:ea typeface="+mn-ea"/>
                <a:cs typeface="+mn-cs"/>
              </a:rPr>
              <a:t>Универсальные меры по предотвращению передачи </a:t>
            </a:r>
            <a:r>
              <a:rPr kumimoji="0" lang="en-US" sz="1200" b="0" i="0" u="none" strike="noStrike" kern="1200" cap="none" spc="0" normalizeH="0" baseline="0" noProof="0" dirty="0">
                <a:ln>
                  <a:noFill/>
                </a:ln>
                <a:solidFill>
                  <a:prstClr val="black"/>
                </a:solidFill>
                <a:effectLst/>
                <a:uLnTx/>
                <a:uFillTx/>
                <a:latin typeface="+mn-lt"/>
                <a:ea typeface="+mn-ea"/>
                <a:cs typeface="+mn-cs"/>
              </a:rPr>
              <a:t>COVID-</a:t>
            </a:r>
            <a:r>
              <a:rPr kumimoji="0" lang="ru-RU" sz="1200" b="0" i="0" u="none" strike="noStrike" kern="1200" cap="none" spc="0" normalizeH="0" baseline="0" noProof="0" dirty="0">
                <a:ln>
                  <a:noFill/>
                </a:ln>
                <a:solidFill>
                  <a:prstClr val="black"/>
                </a:solidFill>
                <a:effectLst/>
                <a:uLnTx/>
                <a:uFillTx/>
                <a:latin typeface="+mn-lt"/>
                <a:ea typeface="+mn-ea"/>
                <a:cs typeface="+mn-cs"/>
              </a:rPr>
              <a:t>19, применимые ко всем рабочим местам и всем лицам на рабочих местах, таким как работодатели, менеджеры, работники, подрядчики, заказчики и посетители, охватывают следующее: гигиена рук, респираторная гигиена, физическое дистанцирование, сокращение количества и рационализация перемещений в связи с выполнением рабочих задач, регулярная уборка и дезинфекция помещений, информирование о рисках, обучение и инструктаж, ведение случаев </a:t>
            </a:r>
            <a:r>
              <a:rPr kumimoji="0" lang="en-US" sz="1200" b="0" i="0" u="none" strike="noStrike" kern="1200" cap="none" spc="0" normalizeH="0" baseline="0" noProof="0" dirty="0">
                <a:ln>
                  <a:noFill/>
                </a:ln>
                <a:solidFill>
                  <a:prstClr val="black"/>
                </a:solidFill>
                <a:effectLst/>
                <a:uLnTx/>
                <a:uFillTx/>
                <a:latin typeface="+mn-lt"/>
                <a:ea typeface="+mn-ea"/>
                <a:cs typeface="+mn-cs"/>
              </a:rPr>
              <a:t>COVID-</a:t>
            </a:r>
            <a:r>
              <a:rPr kumimoji="0" lang="ru-RU" sz="1200" b="0" i="0" u="none" strike="noStrike" kern="1200" cap="none" spc="0" normalizeH="0" baseline="0" noProof="0" dirty="0">
                <a:ln>
                  <a:noFill/>
                </a:ln>
                <a:solidFill>
                  <a:prstClr val="black"/>
                </a:solidFill>
                <a:effectLst/>
                <a:uLnTx/>
                <a:uFillTx/>
                <a:latin typeface="+mn-lt"/>
                <a:ea typeface="+mn-ea"/>
                <a:cs typeface="+mn-cs"/>
              </a:rPr>
              <a:t>19</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ru-RU" sz="1200" b="0" i="0" u="none" strike="noStrike" kern="1200" cap="none" spc="0" normalizeH="0" baseline="0" noProof="0" dirty="0">
                <a:ln>
                  <a:noFill/>
                </a:ln>
                <a:solidFill>
                  <a:prstClr val="black"/>
                </a:solidFill>
                <a:effectLst/>
                <a:uLnTx/>
                <a:uFillTx/>
                <a:latin typeface="+mn-lt"/>
                <a:ea typeface="+mn-ea"/>
                <a:cs typeface="+mn-cs"/>
              </a:rPr>
              <a:t>или контактных лиц.</a:t>
            </a:r>
            <a:br>
              <a:rPr kumimoji="0" lang="ru-RU" sz="1200" b="0" i="0" u="none" strike="noStrike" kern="1200" cap="none" spc="0" normalizeH="0" baseline="0" noProof="0" dirty="0">
                <a:ln>
                  <a:noFill/>
                </a:ln>
                <a:solidFill>
                  <a:prstClr val="black"/>
                </a:solidFill>
                <a:effectLst/>
                <a:uLnTx/>
                <a:uFillTx/>
                <a:latin typeface="+mn-lt"/>
                <a:ea typeface="+mn-ea"/>
                <a:cs typeface="+mn-cs"/>
              </a:rPr>
            </a:b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В дополнение к вышеперечисленным мерам, в отношении рабочих мест и видов работ, относящихся к категории затронутых средним уровнем риска, должны быть приняты следующие меры:</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Тщательная уборка и дезинфекция предметов и поверхностей, с которыми регулярно контактируют люди, включая все места общего пользования, поверхности, полы, ванные комнаты и раздевалки.</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При невозможности полноценного соблюдения безопасной дистанции не менее 1 метра на конкретном рабочем месте, следует рассмотреть вопрос о целесообразности продолжения данной деятельности, и в случае необходимости ее продолжения следует принять все возможные меры для снижения риска распространения инфекции среди работников, клиентов или заказчиков, подрядчиков и посетителей; например, поэтапное выполнение рабочих процедур, сведение к минимуму близкого и непосредственного контакта, рассадка работников рядом или лицом друг от друга вместо рассадки лицом к лицу, формирование постоянного состава посменно работающих бригад для ограничения количества контактов, установка барьеров из оргстекла во всех точках регулярного контакта и их регулярная очистка.</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Тщательная гигиена рук - регулярное мытье рук с мылом или использование спиртового антисептика, в том числе перед входом и выходом из аппаратных помещений, транспортных средств, закрытых помещений, а также перед надеванием и после снятия средств индивидуальной защиты.</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Выдача средств индивидуальной защиты и обучение их надлежащему использованию: маски, одноразовые халаты, одноразовые перчатки или перчатки повышенной прочности, которые можно дезинфицировать. Обеспечение защиты лица или глаз (медицинская маска, щитки или очки) в процессе уборки, сопровождающихся образованием брызг (например, мытье поверхностей).</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Увеличение интенсивности вентиляции за счет естественного проветривания или искусственной вентиляции, предпочтительно без рециркуляции воздуха.</a:t>
            </a:r>
            <a:br>
              <a:rPr kumimoji="0" lang="ru-RU" sz="1200" b="0" i="0" u="none" strike="noStrike" kern="1200" cap="none" spc="0" normalizeH="0" baseline="0" noProof="0" dirty="0">
                <a:ln>
                  <a:noFill/>
                </a:ln>
                <a:solidFill>
                  <a:prstClr val="black"/>
                </a:solidFill>
                <a:effectLst/>
                <a:uLnTx/>
                <a:uFillTx/>
                <a:latin typeface="+mn-lt"/>
                <a:ea typeface="+mn-ea"/>
                <a:cs typeface="+mn-cs"/>
              </a:rPr>
            </a:b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В дополнение к вышеперечисленным мерам, на рабочих местах с высокой степенью риска должны быть реализованы следующие меры:</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Оценка возможности приостановки деятельности.</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Выполнение гигиенических процедур до и после контакта с любым подтвержденным или предполагаемым случаем </a:t>
            </a:r>
            <a:r>
              <a:rPr kumimoji="0" lang="en-US" sz="1200" b="0" i="0" u="none" strike="noStrike" kern="1200" cap="none" spc="0" normalizeH="0" baseline="0" noProof="0" dirty="0">
                <a:ln>
                  <a:noFill/>
                </a:ln>
                <a:solidFill>
                  <a:prstClr val="black"/>
                </a:solidFill>
                <a:effectLst/>
                <a:uLnTx/>
                <a:uFillTx/>
                <a:latin typeface="+mn-lt"/>
                <a:ea typeface="+mn-ea"/>
                <a:cs typeface="+mn-cs"/>
              </a:rPr>
              <a:t>COVID-</a:t>
            </a:r>
            <a:r>
              <a:rPr kumimoji="0" lang="ru-RU" sz="1200" b="0" i="0" u="none" strike="noStrike" kern="1200" cap="none" spc="0" normalizeH="0" baseline="0" noProof="0" dirty="0">
                <a:ln>
                  <a:noFill/>
                </a:ln>
                <a:solidFill>
                  <a:prstClr val="black"/>
                </a:solidFill>
                <a:effectLst/>
                <a:uLnTx/>
                <a:uFillTx/>
                <a:latin typeface="+mn-lt"/>
                <a:ea typeface="+mn-ea"/>
                <a:cs typeface="+mn-cs"/>
              </a:rPr>
              <a:t>19, до и после применения СИЗ.</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Использование медицинской маски, одноразового халата, перчаток и средств защиты глаз для работников, исполняющих обязанности в жилищах лиц с предполагаемым или установленным диагнозом </a:t>
            </a:r>
            <a:r>
              <a:rPr kumimoji="0" lang="en-US" sz="1200" b="0" i="0" u="none" strike="noStrike" kern="1200" cap="none" spc="0" normalizeH="0" baseline="0" noProof="0" dirty="0">
                <a:ln>
                  <a:noFill/>
                </a:ln>
                <a:solidFill>
                  <a:prstClr val="black"/>
                </a:solidFill>
                <a:effectLst/>
                <a:uLnTx/>
                <a:uFillTx/>
                <a:latin typeface="+mn-lt"/>
                <a:ea typeface="+mn-ea"/>
                <a:cs typeface="+mn-cs"/>
              </a:rPr>
              <a:t>COVID-</a:t>
            </a:r>
            <a:r>
              <a:rPr kumimoji="0" lang="ru-RU" sz="1200" b="0" i="0" u="none" strike="noStrike" kern="1200" cap="none" spc="0" normalizeH="0" baseline="0" noProof="0" dirty="0">
                <a:ln>
                  <a:noFill/>
                </a:ln>
                <a:solidFill>
                  <a:prstClr val="black"/>
                </a:solidFill>
                <a:effectLst/>
                <a:uLnTx/>
                <a:uFillTx/>
                <a:latin typeface="+mn-lt"/>
                <a:ea typeface="+mn-ea"/>
                <a:cs typeface="+mn-cs"/>
              </a:rPr>
              <a:t>19. Использование защитных средств при контакте с заболевшим, а также выделениями из дыхательных путей, биологическими жидкостями и потенциально контаминированными отходами.</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Обучение работников методам профилактики инфекций и инфекционного контроля, а также использованию средств индивидуальной защиты.</a:t>
            </a:r>
            <a:br>
              <a:rPr kumimoji="0" lang="ru-RU" sz="1200" b="0" i="0" u="none" strike="noStrike" kern="1200" cap="none" spc="0" normalizeH="0" baseline="0" noProof="0" dirty="0">
                <a:ln>
                  <a:noFill/>
                </a:ln>
                <a:solidFill>
                  <a:prstClr val="black"/>
                </a:solidFill>
                <a:effectLst/>
                <a:uLnTx/>
                <a:uFillTx/>
                <a:latin typeface="+mn-lt"/>
                <a:ea typeface="+mn-ea"/>
                <a:cs typeface="+mn-cs"/>
              </a:rPr>
            </a:br>
            <a:r>
              <a:rPr kumimoji="0" lang="ru-RU" sz="1200" b="0" i="0" u="none" strike="noStrike" kern="1200" cap="none" spc="0" normalizeH="0" baseline="0" noProof="0" dirty="0">
                <a:ln>
                  <a:noFill/>
                </a:ln>
                <a:solidFill>
                  <a:prstClr val="black"/>
                </a:solidFill>
                <a:effectLst/>
                <a:uLnTx/>
                <a:uFillTx/>
                <a:latin typeface="+mn-lt"/>
                <a:ea typeface="+mn-ea"/>
                <a:cs typeface="+mn-cs"/>
              </a:rPr>
              <a:t>- Освобождение сотрудников, имеющих расстройства здоровья, а также беременных женщин и лиц старше 60 лет от выполнения работ, связанных с повышенным риском.</a:t>
            </a:r>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n-GB" smtClean="0"/>
              <a:t>26</a:t>
            </a:fld>
            <a:endParaRPr lang="en-GB" dirty="0"/>
          </a:p>
        </p:txBody>
      </p:sp>
    </p:spTree>
    <p:extLst>
      <p:ext uri="{BB962C8B-B14F-4D97-AF65-F5344CB8AC3E}">
        <p14:creationId xmlns:p14="http://schemas.microsoft.com/office/powerpoint/2010/main" val="2428219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АДАПТИРУЙТЕ ПРОГРАММУ В СООТВЕТСТВИИ С ВАШЕЙ СОБСТВЕННОЙ ПОВЕСТКОЙ ДНЯ, НО УБЕДИТЕСЬ В ТОМ, ЧТО ОТВЕДЕНО ДОСТАТОЧНОЕ ВРЕМЯ НА ЧАСТЬ 2.   ЭТО НАИБОЛЕЕ ВАЖНЫЙ КОМПОНЕНТ УЧЕНИЙ!!!</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5513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ct val="20000"/>
              </a:spcBef>
              <a:spcAft>
                <a:spcPts val="0"/>
              </a:spcAft>
              <a:buClrTx/>
              <a:buSzTx/>
              <a:buFontTx/>
              <a:buNone/>
              <a:tabLst/>
              <a:defRPr/>
            </a:pPr>
            <a:r>
              <a:rPr lang="ru-RU" sz="3600" b="1" u="sng" dirty="0"/>
              <a:t>Примечание для ведущего.</a:t>
            </a:r>
            <a:endParaRPr kumimoji="0" lang="ru-RU" sz="3600" b="0" i="0" u="none" strike="noStrike" kern="1200" cap="none" spc="0" normalizeH="0" baseline="0" noProof="0" dirty="0">
              <a:ln>
                <a:noFill/>
              </a:ln>
              <a:solidFill>
                <a:prstClr val="black"/>
              </a:solidFill>
              <a:effectLst/>
              <a:uLnTx/>
              <a:uFillTx/>
              <a:latin typeface="+mn-lt"/>
              <a:ea typeface="+mn-ea"/>
              <a:cs typeface="+mn-cs"/>
            </a:endParaRPr>
          </a:p>
          <a:p>
            <a:pPr marL="342900" lvl="1" indent="-342900">
              <a:spcBef>
                <a:spcPct val="20000"/>
              </a:spcBef>
              <a:buFontTx/>
              <a:buChar char="•"/>
              <a:defRPr/>
            </a:pPr>
            <a:r>
              <a:rPr lang="ru-RU" sz="3500" dirty="0">
                <a:latin typeface="Calibri" pitchFamily="34" charset="0"/>
                <a:cs typeface="Courier New" pitchFamily="49" charset="0"/>
              </a:rPr>
              <a:t>Разбивка на группы</a:t>
            </a:r>
          </a:p>
          <a:p>
            <a:pPr marL="342900" lvl="1" indent="-342900">
              <a:spcBef>
                <a:spcPct val="20000"/>
              </a:spcBef>
              <a:buFontTx/>
              <a:buChar char="•"/>
              <a:defRPr/>
            </a:pPr>
            <a:r>
              <a:rPr lang="ru-RU" sz="3500" dirty="0">
                <a:latin typeface="Calibri" pitchFamily="34" charset="0"/>
                <a:cs typeface="Courier New" pitchFamily="49" charset="0"/>
              </a:rPr>
              <a:t>Планирование действий на основе полученных результатов</a:t>
            </a:r>
          </a:p>
          <a:p>
            <a:pPr marL="800100" lvl="2" indent="-342900">
              <a:spcBef>
                <a:spcPct val="20000"/>
              </a:spcBef>
              <a:buFont typeface="Calibri" pitchFamily="34" charset="0"/>
              <a:buChar char="–"/>
              <a:defRPr/>
            </a:pPr>
            <a:r>
              <a:rPr lang="ru-RU" sz="2400" dirty="0">
                <a:latin typeface="Calibri" pitchFamily="34" charset="0"/>
                <a:cs typeface="Courier New" pitchFamily="49" charset="0"/>
              </a:rPr>
              <a:t>Действие.</a:t>
            </a:r>
          </a:p>
          <a:p>
            <a:pPr marL="800100" lvl="2" indent="-342900">
              <a:spcBef>
                <a:spcPct val="20000"/>
              </a:spcBef>
              <a:buFont typeface="Calibri" pitchFamily="34" charset="0"/>
              <a:buChar char="–"/>
              <a:defRPr/>
            </a:pPr>
            <a:r>
              <a:rPr lang="ru-RU" sz="2400" dirty="0">
                <a:latin typeface="Calibri" pitchFamily="34" charset="0"/>
                <a:cs typeface="Courier New" pitchFamily="49" charset="0"/>
              </a:rPr>
              <a:t>Обоснование приоритетов.</a:t>
            </a:r>
          </a:p>
          <a:p>
            <a:pPr marL="800100" lvl="2" indent="-342900">
              <a:spcBef>
                <a:spcPct val="20000"/>
              </a:spcBef>
              <a:buFont typeface="Calibri" pitchFamily="34" charset="0"/>
              <a:buChar char="–"/>
              <a:defRPr/>
            </a:pPr>
            <a:r>
              <a:rPr lang="ru-RU" sz="2400" dirty="0">
                <a:latin typeface="Calibri" pitchFamily="34" charset="0"/>
                <a:cs typeface="Courier New" pitchFamily="49" charset="0"/>
              </a:rPr>
              <a:t>Кто отвечает за осуществление действий?</a:t>
            </a:r>
          </a:p>
          <a:p>
            <a:pPr marL="800100" lvl="2" indent="-342900">
              <a:spcBef>
                <a:spcPct val="20000"/>
              </a:spcBef>
              <a:buFont typeface="Calibri" pitchFamily="34" charset="0"/>
              <a:buChar char="–"/>
              <a:defRPr/>
            </a:pPr>
            <a:r>
              <a:rPr lang="ru-RU" sz="2400" dirty="0">
                <a:latin typeface="Calibri" pitchFamily="34" charset="0"/>
                <a:cs typeface="Courier New" pitchFamily="49" charset="0"/>
              </a:rPr>
              <a:t>Какие ресурсы требуются?</a:t>
            </a:r>
          </a:p>
          <a:p>
            <a:pPr marL="800100" lvl="2" indent="-342900">
              <a:spcBef>
                <a:spcPct val="20000"/>
              </a:spcBef>
              <a:buFont typeface="Calibri" pitchFamily="34" charset="0"/>
              <a:buChar char="–"/>
              <a:defRPr/>
            </a:pPr>
            <a:r>
              <a:rPr lang="ru-RU" sz="2400" dirty="0">
                <a:latin typeface="Calibri" pitchFamily="34" charset="0"/>
                <a:cs typeface="Courier New" pitchFamily="49" charset="0"/>
              </a:rPr>
              <a:t>К какому сроку?</a:t>
            </a:r>
          </a:p>
          <a:p>
            <a:pPr marL="342900" lvl="1" indent="-342900">
              <a:spcBef>
                <a:spcPct val="20000"/>
              </a:spcBef>
              <a:buFontTx/>
              <a:buChar char="•"/>
              <a:defRPr/>
            </a:pPr>
            <a:r>
              <a:rPr lang="ru-RU" sz="3500" dirty="0">
                <a:latin typeface="Calibri" pitchFamily="34" charset="0"/>
                <a:cs typeface="Courier New" pitchFamily="49" charset="0"/>
              </a:rPr>
              <a:t>Докладчики от каждой группы в 5-минутных выступлениях представляют сформулированные в группе выводы.</a:t>
            </a:r>
          </a:p>
          <a:p>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n-GB" smtClean="0"/>
              <a:t>31</a:t>
            </a:fld>
            <a:endParaRPr lang="en-GB" dirty="0"/>
          </a:p>
        </p:txBody>
      </p:sp>
    </p:spTree>
    <p:extLst>
      <p:ext uri="{BB962C8B-B14F-4D97-AF65-F5344CB8AC3E}">
        <p14:creationId xmlns:p14="http://schemas.microsoft.com/office/powerpoint/2010/main" val="3634550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34</a:t>
            </a:fld>
            <a:endParaRPr lang="en-GB" dirty="0"/>
          </a:p>
        </p:txBody>
      </p:sp>
    </p:spTree>
    <p:extLst>
      <p:ext uri="{BB962C8B-B14F-4D97-AF65-F5344CB8AC3E}">
        <p14:creationId xmlns:p14="http://schemas.microsoft.com/office/powerpoint/2010/main" val="5651474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a:t>Примечание для ведущего.</a:t>
            </a:r>
          </a:p>
          <a:p>
            <a:r>
              <a:rPr lang="ru-RU" dirty="0"/>
              <a:t>Это руководство разрабатывают группы сотрудников ВОЗ вместе с экспертами из разных стран мира. Они изучают доклады, исследования и презентации стран, анализируют тенденции, консультируются с другими группами экспертов и затем согласовывают наилучшие подходы. Руководство предназначено для лиц, принимающих решения в области здравоохранения, которые адаптируют информацию применительно к своим странам и условиям. По мере появления новых научных знаний эти документы обновляются.</a:t>
            </a:r>
          </a:p>
          <a:p>
            <a:endParaRPr lang="en-GB" b="1" dirty="0"/>
          </a:p>
        </p:txBody>
      </p:sp>
      <p:sp>
        <p:nvSpPr>
          <p:cNvPr id="4" name="Slide Number Placeholder 3"/>
          <p:cNvSpPr>
            <a:spLocks noGrp="1"/>
          </p:cNvSpPr>
          <p:nvPr>
            <p:ph type="sldNum" sz="quarter" idx="5"/>
          </p:nvPr>
        </p:nvSpPr>
        <p:spPr/>
        <p:txBody>
          <a:bodyPr/>
          <a:lstStyle/>
          <a:p>
            <a:fld id="{F6006EAF-979B-4048-8A60-F6B53404CC74}" type="slidenum">
              <a:rPr lang="en-GB" smtClean="0"/>
              <a:t>4</a:t>
            </a:fld>
            <a:endParaRPr lang="en-GB" dirty="0"/>
          </a:p>
        </p:txBody>
      </p:sp>
    </p:spTree>
    <p:extLst>
      <p:ext uri="{BB962C8B-B14F-4D97-AF65-F5344CB8AC3E}">
        <p14:creationId xmlns:p14="http://schemas.microsoft.com/office/powerpoint/2010/main" val="594813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5</a:t>
            </a:fld>
            <a:endParaRPr lang="en-GB" dirty="0"/>
          </a:p>
        </p:txBody>
      </p:sp>
    </p:spTree>
    <p:extLst>
      <p:ext uri="{BB962C8B-B14F-4D97-AF65-F5344CB8AC3E}">
        <p14:creationId xmlns:p14="http://schemas.microsoft.com/office/powerpoint/2010/main" val="3143606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6</a:t>
            </a:fld>
            <a:endParaRPr lang="en-GB" dirty="0"/>
          </a:p>
        </p:txBody>
      </p:sp>
    </p:spTree>
    <p:extLst>
      <p:ext uri="{BB962C8B-B14F-4D97-AF65-F5344CB8AC3E}">
        <p14:creationId xmlns:p14="http://schemas.microsoft.com/office/powerpoint/2010/main" val="581041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6006EAF-979B-4048-8A60-F6B53404CC74}" type="slidenum">
              <a:rPr lang="en-GB" smtClean="0"/>
              <a:t>7</a:t>
            </a:fld>
            <a:endParaRPr lang="en-GB" dirty="0"/>
          </a:p>
        </p:txBody>
      </p:sp>
    </p:spTree>
    <p:extLst>
      <p:ext uri="{BB962C8B-B14F-4D97-AF65-F5344CB8AC3E}">
        <p14:creationId xmlns:p14="http://schemas.microsoft.com/office/powerpoint/2010/main" val="3648912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Кабинетные учения - это упрощенная имитация чрезвычайной ситуации в неформальной и спокойной обстановке. Их задача – содействие конструктивной дискуссии между участниками; выявлению и решению проблем; а также уточнению существующих оперативных планов или процедур. </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8</a:t>
            </a:fld>
            <a:endParaRPr lang="en-GB" dirty="0"/>
          </a:p>
        </p:txBody>
      </p:sp>
    </p:spTree>
    <p:extLst>
      <p:ext uri="{BB962C8B-B14F-4D97-AF65-F5344CB8AC3E}">
        <p14:creationId xmlns:p14="http://schemas.microsoft.com/office/powerpoint/2010/main" val="2924740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9</a:t>
            </a:fld>
            <a:endParaRPr lang="en-GB" dirty="0"/>
          </a:p>
        </p:txBody>
      </p:sp>
    </p:spTree>
    <p:extLst>
      <p:ext uri="{BB962C8B-B14F-4D97-AF65-F5344CB8AC3E}">
        <p14:creationId xmlns:p14="http://schemas.microsoft.com/office/powerpoint/2010/main" val="301017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951269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dirty="0"/>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dirty="0"/>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dirty="0"/>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dirty="0"/>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dirty="0"/>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dirty="0"/>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dirty="0"/>
          </a:p>
        </p:txBody>
      </p:sp>
      <p:sp>
        <p:nvSpPr>
          <p:cNvPr id="2" name="Holder 2"/>
          <p:cNvSpPr>
            <a:spLocks noGrp="1"/>
          </p:cNvSpPr>
          <p:nvPr>
            <p:ph type="ctrTitle"/>
          </p:nvPr>
        </p:nvSpPr>
        <p:spPr>
          <a:xfrm>
            <a:off x="212741" y="-6095"/>
            <a:ext cx="10267916" cy="55880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604010" y="4238752"/>
            <a:ext cx="7485380" cy="18923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736564" y="402990"/>
            <a:ext cx="9223058" cy="1463029"/>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736565" y="1855506"/>
            <a:ext cx="4523809"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736565" y="2764861"/>
            <a:ext cx="4523809"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5413534" y="1855506"/>
            <a:ext cx="4546088"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5413534" y="2764861"/>
            <a:ext cx="4546088"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9 December 2020</a:t>
            </a:fld>
            <a:endParaRPr lang="en-US" dirty="0"/>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4182272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9 December 2020</a:t>
            </a:fld>
            <a:endParaRPr lang="en-US" dirty="0"/>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3172356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9 December 2020</a:t>
            </a:fld>
            <a:endParaRPr lang="en-US" dirty="0"/>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458019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4546088" y="1089825"/>
            <a:ext cx="5413534" cy="5379038"/>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9 December 2020</a:t>
            </a:fld>
            <a:endParaRPr lang="en-US" dirty="0"/>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054088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4546088" y="1089825"/>
            <a:ext cx="5413534" cy="5379038"/>
          </a:xfrm>
        </p:spPr>
        <p:txBody>
          <a:bodyPr/>
          <a:lstStyle>
            <a:lvl1pPr marL="0" indent="0">
              <a:buNone/>
              <a:defRPr sz="2807"/>
            </a:lvl1pPr>
            <a:lvl2pPr marL="401010" indent="0">
              <a:buNone/>
              <a:defRPr sz="2456"/>
            </a:lvl2pPr>
            <a:lvl3pPr marL="802020" indent="0">
              <a:buNone/>
              <a:defRPr sz="2105"/>
            </a:lvl3pPr>
            <a:lvl4pPr marL="1203030" indent="0">
              <a:buNone/>
              <a:defRPr sz="1754"/>
            </a:lvl4pPr>
            <a:lvl5pPr marL="1604040" indent="0">
              <a:buNone/>
              <a:defRPr sz="1754"/>
            </a:lvl5pPr>
            <a:lvl6pPr marL="2005051" indent="0">
              <a:buNone/>
              <a:defRPr sz="1754"/>
            </a:lvl6pPr>
            <a:lvl7pPr marL="2406061" indent="0">
              <a:buNone/>
              <a:defRPr sz="1754"/>
            </a:lvl7pPr>
            <a:lvl8pPr marL="2807071" indent="0">
              <a:buNone/>
              <a:defRPr sz="1754"/>
            </a:lvl8pPr>
            <a:lvl9pPr marL="3208081" indent="0">
              <a:buNone/>
              <a:defRPr sz="1754"/>
            </a:lvl9pPr>
          </a:lstStyle>
          <a:p>
            <a:endParaRPr lang="en-US" dirty="0"/>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9 December 2020</a:t>
            </a:fld>
            <a:endParaRPr lang="en-US" dirty="0"/>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401764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9 December 2020</a:t>
            </a:fld>
            <a:endParaRPr lang="en-US" dirty="0"/>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405317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7652465" y="402990"/>
            <a:ext cx="2305764" cy="641454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735171" y="402990"/>
            <a:ext cx="6783626" cy="641454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9 December 2020</a:t>
            </a:fld>
            <a:endParaRPr lang="en-US" dirty="0"/>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4213131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6452"/>
            <a:ext cx="9089390" cy="73928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8752"/>
            <a:ext cx="7485380"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08632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56567"/>
          </a:xfrm>
        </p:spPr>
        <p:txBody>
          <a:bodyPr lIns="0" tIns="0" rIns="0" bIns="0"/>
          <a:lstStyle>
            <a:lvl1pPr>
              <a:defRPr sz="1666"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499802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sz="half" idx="2"/>
          </p:nvPr>
        </p:nvSpPr>
        <p:spPr>
          <a:xfrm>
            <a:off x="534671" y="1740917"/>
            <a:ext cx="4651629"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2" y="1740917"/>
            <a:ext cx="4651629" cy="29263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7" name="Holder 7"/>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21376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43"/>
                </a:lnTo>
                <a:lnTo>
                  <a:pt x="10693400" y="674243"/>
                </a:lnTo>
                <a:lnTo>
                  <a:pt x="10693400" y="0"/>
                </a:lnTo>
                <a:close/>
              </a:path>
            </a:pathLst>
          </a:custGeom>
          <a:solidFill>
            <a:srgbClr val="008FCE"/>
          </a:solidFill>
        </p:spPr>
        <p:txBody>
          <a:bodyPr wrap="square" lIns="0" tIns="0" rIns="0" bIns="0" rtlCol="0"/>
          <a:lstStyle/>
          <a:p>
            <a:endParaRPr dirty="0"/>
          </a:p>
        </p:txBody>
      </p:sp>
      <p:sp>
        <p:nvSpPr>
          <p:cNvPr id="17" name="bg object 17"/>
          <p:cNvSpPr/>
          <p:nvPr/>
        </p:nvSpPr>
        <p:spPr>
          <a:xfrm>
            <a:off x="0" y="7256973"/>
            <a:ext cx="10690720" cy="305874"/>
          </a:xfrm>
          <a:prstGeom prst="rect">
            <a:avLst/>
          </a:prstGeom>
          <a:blipFill>
            <a:blip r:embed="rId2" cstate="print"/>
            <a:stretch>
              <a:fillRect/>
            </a:stretch>
          </a:blipFill>
        </p:spPr>
        <p:txBody>
          <a:bodyPr wrap="square" lIns="0" tIns="0" rIns="0" bIns="0" rtlCol="0"/>
          <a:lstStyle/>
          <a:p>
            <a:endParaRPr dirty="0"/>
          </a:p>
        </p:txBody>
      </p:sp>
      <p:sp>
        <p:nvSpPr>
          <p:cNvPr id="18" name="bg object 18"/>
          <p:cNvSpPr/>
          <p:nvPr/>
        </p:nvSpPr>
        <p:spPr>
          <a:xfrm>
            <a:off x="5308" y="7284135"/>
            <a:ext cx="10688320" cy="278765"/>
          </a:xfrm>
          <a:custGeom>
            <a:avLst/>
            <a:gdLst/>
            <a:ahLst/>
            <a:cxnLst/>
            <a:rect l="l" t="t" r="r" b="b"/>
            <a:pathLst>
              <a:path w="10688320" h="278765">
                <a:moveTo>
                  <a:pt x="10688091" y="0"/>
                </a:moveTo>
                <a:lnTo>
                  <a:pt x="0" y="0"/>
                </a:lnTo>
                <a:lnTo>
                  <a:pt x="0" y="278714"/>
                </a:lnTo>
                <a:lnTo>
                  <a:pt x="10688091" y="278714"/>
                </a:lnTo>
                <a:lnTo>
                  <a:pt x="10688091" y="0"/>
                </a:lnTo>
                <a:close/>
              </a:path>
            </a:pathLst>
          </a:custGeom>
          <a:solidFill>
            <a:srgbClr val="595959"/>
          </a:solidFill>
        </p:spPr>
        <p:txBody>
          <a:bodyPr wrap="square" lIns="0" tIns="0" rIns="0" bIns="0" rtlCol="0"/>
          <a:lstStyle/>
          <a:p>
            <a:endParaRPr dirty="0"/>
          </a:p>
        </p:txBody>
      </p:sp>
      <p:sp>
        <p:nvSpPr>
          <p:cNvPr id="19" name="bg object 19"/>
          <p:cNvSpPr/>
          <p:nvPr/>
        </p:nvSpPr>
        <p:spPr>
          <a:xfrm>
            <a:off x="2692063" y="7256973"/>
            <a:ext cx="3675856" cy="305874"/>
          </a:xfrm>
          <a:prstGeom prst="rect">
            <a:avLst/>
          </a:prstGeom>
          <a:blipFill>
            <a:blip r:embed="rId3" cstate="print"/>
            <a:stretch>
              <a:fillRect/>
            </a:stretch>
          </a:blipFill>
        </p:spPr>
        <p:txBody>
          <a:bodyPr wrap="square" lIns="0" tIns="0" rIns="0" bIns="0" rtlCol="0"/>
          <a:lstStyle/>
          <a:p>
            <a:endParaRPr dirty="0"/>
          </a:p>
        </p:txBody>
      </p:sp>
      <p:sp>
        <p:nvSpPr>
          <p:cNvPr id="20" name="bg object 20"/>
          <p:cNvSpPr/>
          <p:nvPr/>
        </p:nvSpPr>
        <p:spPr>
          <a:xfrm>
            <a:off x="2713680"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49C7FF"/>
          </a:solidFill>
        </p:spPr>
        <p:txBody>
          <a:bodyPr wrap="square" lIns="0" tIns="0" rIns="0" bIns="0" rtlCol="0"/>
          <a:lstStyle/>
          <a:p>
            <a:endParaRPr dirty="0"/>
          </a:p>
        </p:txBody>
      </p:sp>
      <p:sp>
        <p:nvSpPr>
          <p:cNvPr id="21" name="bg object 21"/>
          <p:cNvSpPr/>
          <p:nvPr/>
        </p:nvSpPr>
        <p:spPr>
          <a:xfrm>
            <a:off x="2512948" y="7256973"/>
            <a:ext cx="3675849" cy="305874"/>
          </a:xfrm>
          <a:prstGeom prst="rect">
            <a:avLst/>
          </a:prstGeom>
          <a:blipFill>
            <a:blip r:embed="rId4" cstate="print"/>
            <a:stretch>
              <a:fillRect/>
            </a:stretch>
          </a:blipFill>
        </p:spPr>
        <p:txBody>
          <a:bodyPr wrap="square" lIns="0" tIns="0" rIns="0" bIns="0" rtlCol="0"/>
          <a:lstStyle/>
          <a:p>
            <a:endParaRPr dirty="0"/>
          </a:p>
        </p:txBody>
      </p:sp>
      <p:sp>
        <p:nvSpPr>
          <p:cNvPr id="22" name="bg object 22"/>
          <p:cNvSpPr/>
          <p:nvPr/>
        </p:nvSpPr>
        <p:spPr>
          <a:xfrm>
            <a:off x="2535057"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008FCE"/>
          </a:solidFill>
        </p:spPr>
        <p:txBody>
          <a:bodyPr wrap="square" lIns="0" tIns="0" rIns="0" bIns="0" rtlCol="0"/>
          <a:lstStyle/>
          <a:p>
            <a:endParaRPr dirty="0"/>
          </a:p>
        </p:txBody>
      </p:sp>
      <p:sp>
        <p:nvSpPr>
          <p:cNvPr id="23" name="bg object 23"/>
          <p:cNvSpPr/>
          <p:nvPr/>
        </p:nvSpPr>
        <p:spPr>
          <a:xfrm>
            <a:off x="1058646" y="7250251"/>
            <a:ext cx="3756056" cy="312596"/>
          </a:xfrm>
          <a:prstGeom prst="rect">
            <a:avLst/>
          </a:prstGeom>
          <a:blipFill>
            <a:blip r:embed="rId5" cstate="print"/>
            <a:stretch>
              <a:fillRect/>
            </a:stretch>
          </a:blipFill>
        </p:spPr>
        <p:txBody>
          <a:bodyPr wrap="square" lIns="0" tIns="0" rIns="0" bIns="0" rtlCol="0"/>
          <a:lstStyle/>
          <a:p>
            <a:endParaRPr dirty="0"/>
          </a:p>
        </p:txBody>
      </p:sp>
      <p:sp>
        <p:nvSpPr>
          <p:cNvPr id="24" name="bg object 24"/>
          <p:cNvSpPr/>
          <p:nvPr/>
        </p:nvSpPr>
        <p:spPr>
          <a:xfrm>
            <a:off x="1081180" y="7277460"/>
            <a:ext cx="3664585" cy="285115"/>
          </a:xfrm>
          <a:custGeom>
            <a:avLst/>
            <a:gdLst/>
            <a:ahLst/>
            <a:cxnLst/>
            <a:rect l="l" t="t" r="r" b="b"/>
            <a:pathLst>
              <a:path w="3664585" h="285115">
                <a:moveTo>
                  <a:pt x="3550983" y="0"/>
                </a:moveTo>
                <a:lnTo>
                  <a:pt x="0" y="0"/>
                </a:lnTo>
                <a:lnTo>
                  <a:pt x="0" y="285076"/>
                </a:lnTo>
                <a:lnTo>
                  <a:pt x="3664343" y="285076"/>
                </a:lnTo>
                <a:lnTo>
                  <a:pt x="3664343" y="142532"/>
                </a:lnTo>
                <a:lnTo>
                  <a:pt x="3550983" y="0"/>
                </a:lnTo>
                <a:close/>
              </a:path>
            </a:pathLst>
          </a:custGeom>
          <a:solidFill>
            <a:srgbClr val="006A97"/>
          </a:solidFill>
        </p:spPr>
        <p:txBody>
          <a:bodyPr wrap="square" lIns="0" tIns="0" rIns="0" bIns="0" rtlCol="0"/>
          <a:lstStyle/>
          <a:p>
            <a:endParaRPr dirty="0"/>
          </a:p>
        </p:txBody>
      </p:sp>
      <p:sp>
        <p:nvSpPr>
          <p:cNvPr id="25" name="bg object 25"/>
          <p:cNvSpPr/>
          <p:nvPr/>
        </p:nvSpPr>
        <p:spPr>
          <a:xfrm>
            <a:off x="866165" y="7250251"/>
            <a:ext cx="3756050" cy="312596"/>
          </a:xfrm>
          <a:prstGeom prst="rect">
            <a:avLst/>
          </a:prstGeom>
          <a:blipFill>
            <a:blip r:embed="rId6" cstate="print"/>
            <a:stretch>
              <a:fillRect/>
            </a:stretch>
          </a:blipFill>
        </p:spPr>
        <p:txBody>
          <a:bodyPr wrap="square" lIns="0" tIns="0" rIns="0" bIns="0" rtlCol="0"/>
          <a:lstStyle/>
          <a:p>
            <a:endParaRPr dirty="0"/>
          </a:p>
        </p:txBody>
      </p:sp>
      <p:sp>
        <p:nvSpPr>
          <p:cNvPr id="26" name="bg object 26"/>
          <p:cNvSpPr/>
          <p:nvPr/>
        </p:nvSpPr>
        <p:spPr>
          <a:xfrm>
            <a:off x="887428" y="7277460"/>
            <a:ext cx="3664585" cy="274955"/>
          </a:xfrm>
          <a:custGeom>
            <a:avLst/>
            <a:gdLst/>
            <a:ahLst/>
            <a:cxnLst/>
            <a:rect l="l" t="t" r="r" b="b"/>
            <a:pathLst>
              <a:path w="3664585" h="274954">
                <a:moveTo>
                  <a:pt x="3555199" y="0"/>
                </a:moveTo>
                <a:lnTo>
                  <a:pt x="0" y="0"/>
                </a:lnTo>
                <a:lnTo>
                  <a:pt x="0" y="274459"/>
                </a:lnTo>
                <a:lnTo>
                  <a:pt x="3664343" y="274459"/>
                </a:lnTo>
                <a:lnTo>
                  <a:pt x="3664343" y="137236"/>
                </a:lnTo>
                <a:lnTo>
                  <a:pt x="3555199" y="0"/>
                </a:lnTo>
                <a:close/>
              </a:path>
            </a:pathLst>
          </a:custGeom>
          <a:solidFill>
            <a:srgbClr val="005D85"/>
          </a:solidFill>
        </p:spPr>
        <p:txBody>
          <a:bodyPr wrap="square" lIns="0" tIns="0" rIns="0" bIns="0" rtlCol="0"/>
          <a:lstStyle/>
          <a:p>
            <a:endParaRPr dirty="0"/>
          </a:p>
        </p:txBody>
      </p:sp>
      <p:sp>
        <p:nvSpPr>
          <p:cNvPr id="27" name="bg object 27"/>
          <p:cNvSpPr/>
          <p:nvPr/>
        </p:nvSpPr>
        <p:spPr>
          <a:xfrm>
            <a:off x="157727" y="7250251"/>
            <a:ext cx="1849952" cy="312596"/>
          </a:xfrm>
          <a:prstGeom prst="rect">
            <a:avLst/>
          </a:prstGeom>
          <a:blipFill>
            <a:blip r:embed="rId7" cstate="print"/>
            <a:stretch>
              <a:fillRect/>
            </a:stretch>
          </a:blipFill>
        </p:spPr>
        <p:txBody>
          <a:bodyPr wrap="square" lIns="0" tIns="0" rIns="0" bIns="0" rtlCol="0"/>
          <a:lstStyle/>
          <a:p>
            <a:endParaRPr dirty="0"/>
          </a:p>
        </p:txBody>
      </p:sp>
      <p:sp>
        <p:nvSpPr>
          <p:cNvPr id="28" name="bg object 28"/>
          <p:cNvSpPr/>
          <p:nvPr/>
        </p:nvSpPr>
        <p:spPr>
          <a:xfrm>
            <a:off x="18014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D86422"/>
          </a:solidFill>
        </p:spPr>
        <p:txBody>
          <a:bodyPr wrap="square" lIns="0" tIns="0" rIns="0" bIns="0" rtlCol="0"/>
          <a:lstStyle/>
          <a:p>
            <a:endParaRPr dirty="0"/>
          </a:p>
        </p:txBody>
      </p:sp>
      <p:sp>
        <p:nvSpPr>
          <p:cNvPr id="29" name="bg object 29"/>
          <p:cNvSpPr/>
          <p:nvPr/>
        </p:nvSpPr>
        <p:spPr>
          <a:xfrm>
            <a:off x="0" y="7250251"/>
            <a:ext cx="1828571" cy="312596"/>
          </a:xfrm>
          <a:prstGeom prst="rect">
            <a:avLst/>
          </a:prstGeom>
          <a:blipFill>
            <a:blip r:embed="rId8" cstate="print"/>
            <a:stretch>
              <a:fillRect/>
            </a:stretch>
          </a:blipFill>
        </p:spPr>
        <p:txBody>
          <a:bodyPr wrap="square" lIns="0" tIns="0" rIns="0" bIns="0" rtlCol="0"/>
          <a:lstStyle/>
          <a:p>
            <a:endParaRPr dirty="0"/>
          </a:p>
        </p:txBody>
      </p:sp>
      <p:sp>
        <p:nvSpPr>
          <p:cNvPr id="30" name="bg object 30"/>
          <p:cNvSpPr/>
          <p:nvPr/>
        </p:nvSpPr>
        <p:spPr>
          <a:xfrm>
            <a:off x="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A24B19"/>
          </a:solidFill>
        </p:spPr>
        <p:txBody>
          <a:bodyPr wrap="square" lIns="0" tIns="0" rIns="0" bIns="0" rtlCol="0"/>
          <a:lstStyle/>
          <a:p>
            <a:endParaRPr dirty="0"/>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7569198"/>
          </a:xfrm>
          <a:prstGeom prst="rect">
            <a:avLst/>
          </a:prstGeom>
          <a:blipFill>
            <a:blip r:embed="rId2" cstate="print"/>
            <a:stretch>
              <a:fillRect/>
            </a:stretch>
          </a:blipFill>
        </p:spPr>
        <p:txBody>
          <a:bodyPr wrap="square" lIns="0" tIns="0" rIns="0" bIns="0" rtlCol="0"/>
          <a:lstStyle/>
          <a:p>
            <a:endParaRPr sz="1579" dirty="0"/>
          </a:p>
        </p:txBody>
      </p:sp>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5" name="Holder 5"/>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894470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4" name="Holder 4"/>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3077509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0" y="674249"/>
                </a:moveTo>
                <a:lnTo>
                  <a:pt x="0" y="0"/>
                </a:lnTo>
                <a:lnTo>
                  <a:pt x="10693400" y="0"/>
                </a:lnTo>
                <a:lnTo>
                  <a:pt x="10693400" y="674249"/>
                </a:lnTo>
                <a:lnTo>
                  <a:pt x="0" y="674249"/>
                </a:lnTo>
                <a:close/>
              </a:path>
            </a:pathLst>
          </a:custGeom>
          <a:solidFill>
            <a:srgbClr val="008FCE"/>
          </a:solidFill>
        </p:spPr>
        <p:txBody>
          <a:bodyPr wrap="square" lIns="0" tIns="0" rIns="0" bIns="0" rtlCol="0"/>
          <a:lstStyle/>
          <a:p>
            <a:endParaRPr dirty="0"/>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8" name="bg object 18"/>
          <p:cNvSpPr/>
          <p:nvPr/>
        </p:nvSpPr>
        <p:spPr>
          <a:xfrm>
            <a:off x="5311" y="7284139"/>
            <a:ext cx="10688320" cy="285115"/>
          </a:xfrm>
          <a:custGeom>
            <a:avLst/>
            <a:gdLst/>
            <a:ahLst/>
            <a:cxnLst/>
            <a:rect l="l" t="t" r="r" b="b"/>
            <a:pathLst>
              <a:path w="10688320" h="285115">
                <a:moveTo>
                  <a:pt x="0" y="0"/>
                </a:moveTo>
                <a:lnTo>
                  <a:pt x="10688088" y="0"/>
                </a:lnTo>
                <a:lnTo>
                  <a:pt x="10688088" y="285059"/>
                </a:lnTo>
                <a:lnTo>
                  <a:pt x="0" y="285059"/>
                </a:lnTo>
                <a:lnTo>
                  <a:pt x="0" y="0"/>
                </a:lnTo>
                <a:close/>
              </a:path>
            </a:pathLst>
          </a:custGeom>
          <a:solidFill>
            <a:srgbClr val="595959"/>
          </a:solidFill>
        </p:spPr>
        <p:txBody>
          <a:bodyPr wrap="square" lIns="0" tIns="0" rIns="0" bIns="0" rtlCol="0"/>
          <a:lstStyle/>
          <a:p>
            <a:endParaRPr dirty="0"/>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0" name="bg object 20"/>
          <p:cNvSpPr/>
          <p:nvPr/>
        </p:nvSpPr>
        <p:spPr>
          <a:xfrm>
            <a:off x="2713681"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49C7FF"/>
          </a:solidFill>
        </p:spPr>
        <p:txBody>
          <a:bodyPr wrap="square" lIns="0" tIns="0" rIns="0" bIns="0" rtlCol="0"/>
          <a:lstStyle/>
          <a:p>
            <a:endParaRPr dirty="0"/>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2" name="bg object 22"/>
          <p:cNvSpPr/>
          <p:nvPr/>
        </p:nvSpPr>
        <p:spPr>
          <a:xfrm>
            <a:off x="2535058"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008FCE"/>
          </a:solidFill>
        </p:spPr>
        <p:txBody>
          <a:bodyPr wrap="square" lIns="0" tIns="0" rIns="0" bIns="0" rtlCol="0"/>
          <a:lstStyle/>
          <a:p>
            <a:endParaRPr dirty="0"/>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4" name="bg object 24"/>
          <p:cNvSpPr/>
          <p:nvPr/>
        </p:nvSpPr>
        <p:spPr>
          <a:xfrm>
            <a:off x="1081187" y="7277460"/>
            <a:ext cx="3664585" cy="285115"/>
          </a:xfrm>
          <a:custGeom>
            <a:avLst/>
            <a:gdLst/>
            <a:ahLst/>
            <a:cxnLst/>
            <a:rect l="l" t="t" r="r" b="b"/>
            <a:pathLst>
              <a:path w="3664585" h="285115">
                <a:moveTo>
                  <a:pt x="3521808" y="0"/>
                </a:moveTo>
                <a:lnTo>
                  <a:pt x="0" y="0"/>
                </a:lnTo>
                <a:lnTo>
                  <a:pt x="0" y="285074"/>
                </a:lnTo>
                <a:lnTo>
                  <a:pt x="3664343" y="285074"/>
                </a:lnTo>
                <a:lnTo>
                  <a:pt x="3664343" y="142539"/>
                </a:lnTo>
                <a:lnTo>
                  <a:pt x="3521808" y="0"/>
                </a:lnTo>
                <a:close/>
              </a:path>
            </a:pathLst>
          </a:custGeom>
          <a:solidFill>
            <a:srgbClr val="006A97"/>
          </a:solidFill>
        </p:spPr>
        <p:txBody>
          <a:bodyPr wrap="square" lIns="0" tIns="0" rIns="0" bIns="0" rtlCol="0"/>
          <a:lstStyle/>
          <a:p>
            <a:endParaRPr dirty="0"/>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6" name="bg object 26"/>
          <p:cNvSpPr/>
          <p:nvPr/>
        </p:nvSpPr>
        <p:spPr>
          <a:xfrm>
            <a:off x="887428" y="7277461"/>
            <a:ext cx="3664585" cy="274955"/>
          </a:xfrm>
          <a:custGeom>
            <a:avLst/>
            <a:gdLst/>
            <a:ahLst/>
            <a:cxnLst/>
            <a:rect l="l" t="t" r="r" b="b"/>
            <a:pathLst>
              <a:path w="3664585" h="274954">
                <a:moveTo>
                  <a:pt x="3527113" y="0"/>
                </a:moveTo>
                <a:lnTo>
                  <a:pt x="0" y="0"/>
                </a:lnTo>
                <a:lnTo>
                  <a:pt x="0" y="274458"/>
                </a:lnTo>
                <a:lnTo>
                  <a:pt x="3664342" y="274458"/>
                </a:lnTo>
                <a:lnTo>
                  <a:pt x="3664342" y="137229"/>
                </a:lnTo>
                <a:lnTo>
                  <a:pt x="3527113" y="0"/>
                </a:lnTo>
                <a:close/>
              </a:path>
            </a:pathLst>
          </a:custGeom>
          <a:solidFill>
            <a:srgbClr val="005D85"/>
          </a:solidFill>
        </p:spPr>
        <p:txBody>
          <a:bodyPr wrap="square" lIns="0" tIns="0" rIns="0" bIns="0" rtlCol="0"/>
          <a:lstStyle/>
          <a:p>
            <a:endParaRPr dirty="0"/>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8" name="bg object 28"/>
          <p:cNvSpPr/>
          <p:nvPr/>
        </p:nvSpPr>
        <p:spPr>
          <a:xfrm>
            <a:off x="180142" y="7277460"/>
            <a:ext cx="1758314" cy="294005"/>
          </a:xfrm>
          <a:custGeom>
            <a:avLst/>
            <a:gdLst/>
            <a:ahLst/>
            <a:cxnLst/>
            <a:rect l="l" t="t" r="r" b="b"/>
            <a:pathLst>
              <a:path w="1758314" h="294004">
                <a:moveTo>
                  <a:pt x="1611295" y="0"/>
                </a:moveTo>
                <a:lnTo>
                  <a:pt x="0" y="0"/>
                </a:lnTo>
                <a:lnTo>
                  <a:pt x="0" y="293483"/>
                </a:lnTo>
                <a:lnTo>
                  <a:pt x="1758036" y="293483"/>
                </a:lnTo>
                <a:lnTo>
                  <a:pt x="1758036" y="146741"/>
                </a:lnTo>
                <a:lnTo>
                  <a:pt x="1611295" y="0"/>
                </a:lnTo>
                <a:close/>
              </a:path>
            </a:pathLst>
          </a:custGeom>
          <a:solidFill>
            <a:srgbClr val="D86422"/>
          </a:solidFill>
        </p:spPr>
        <p:txBody>
          <a:bodyPr wrap="square" lIns="0" tIns="0" rIns="0" bIns="0" rtlCol="0"/>
          <a:lstStyle/>
          <a:p>
            <a:endParaRPr dirty="0"/>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30" name="bg object 30"/>
          <p:cNvSpPr/>
          <p:nvPr/>
        </p:nvSpPr>
        <p:spPr>
          <a:xfrm>
            <a:off x="1" y="7277460"/>
            <a:ext cx="1758314" cy="294005"/>
          </a:xfrm>
          <a:custGeom>
            <a:avLst/>
            <a:gdLst/>
            <a:ahLst/>
            <a:cxnLst/>
            <a:rect l="l" t="t" r="r" b="b"/>
            <a:pathLst>
              <a:path w="1758314" h="294004">
                <a:moveTo>
                  <a:pt x="1611294" y="0"/>
                </a:moveTo>
                <a:lnTo>
                  <a:pt x="0" y="0"/>
                </a:lnTo>
                <a:lnTo>
                  <a:pt x="0" y="293483"/>
                </a:lnTo>
                <a:lnTo>
                  <a:pt x="1758037" y="293483"/>
                </a:lnTo>
                <a:lnTo>
                  <a:pt x="1758037" y="146741"/>
                </a:lnTo>
                <a:lnTo>
                  <a:pt x="1611294" y="0"/>
                </a:lnTo>
                <a:close/>
              </a:path>
            </a:pathLst>
          </a:custGeom>
          <a:solidFill>
            <a:srgbClr val="A24B19"/>
          </a:solidFill>
        </p:spPr>
        <p:txBody>
          <a:bodyPr wrap="square" lIns="0" tIns="0" rIns="0" bIns="0" rtlCol="0"/>
          <a:lstStyle/>
          <a:p>
            <a:endParaRPr dirty="0"/>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sz="half" idx="2"/>
          </p:nvPr>
        </p:nvSpPr>
        <p:spPr>
          <a:xfrm>
            <a:off x="470462" y="1853691"/>
            <a:ext cx="3965575" cy="4432935"/>
          </a:xfrm>
          <a:prstGeom prst="rect">
            <a:avLst/>
          </a:prstGeom>
        </p:spPr>
        <p:txBody>
          <a:bodyPr wrap="square" lIns="0" tIns="0" rIns="0" bIns="0">
            <a:spAutoFit/>
          </a:bodyPr>
          <a:lstStyle>
            <a:lvl1pPr>
              <a:defRPr sz="2800" b="0" i="0">
                <a:solidFill>
                  <a:schemeClr val="tx1"/>
                </a:solidFill>
                <a:latin typeface="Arial"/>
                <a:cs typeface="Arial"/>
              </a:defRPr>
            </a:lvl1pPr>
          </a:lstStyle>
          <a:p>
            <a:endParaRPr/>
          </a:p>
        </p:txBody>
      </p:sp>
      <p:sp>
        <p:nvSpPr>
          <p:cNvPr id="4" name="Holder 4"/>
          <p:cNvSpPr>
            <a:spLocks noGrp="1"/>
          </p:cNvSpPr>
          <p:nvPr>
            <p:ph sz="half" idx="3"/>
          </p:nvPr>
        </p:nvSpPr>
        <p:spPr>
          <a:xfrm>
            <a:off x="5507101" y="1740916"/>
            <a:ext cx="4651629" cy="499567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7" name="Holder 7"/>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dirty="0"/>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dirty="0"/>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dirty="0"/>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dirty="0"/>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dirty="0"/>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dirty="0"/>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dirty="0"/>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5" name="Holder 5"/>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457200" y="6467805"/>
            <a:ext cx="2057398" cy="634999"/>
          </a:xfrm>
          <a:prstGeom prst="rect">
            <a:avLst/>
          </a:prstGeom>
          <a:blipFill>
            <a:blip r:embed="rId2" cstate="print"/>
            <a:stretch>
              <a:fillRect/>
            </a:stretch>
          </a:blipFill>
        </p:spPr>
        <p:txBody>
          <a:bodyPr wrap="square" lIns="0" tIns="0" rIns="0" bIns="0" rtlCol="0"/>
          <a:lstStyle/>
          <a:p>
            <a:endParaRPr dirty="0"/>
          </a:p>
        </p:txBody>
      </p:sp>
      <p:sp>
        <p:nvSpPr>
          <p:cNvPr id="2" name="Holder 2"/>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4" name="Holder 4"/>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336675" y="1238756"/>
            <a:ext cx="8020050" cy="2635203"/>
          </a:xfrm>
        </p:spPr>
        <p:txBody>
          <a:bodyPr anchor="b"/>
          <a:lstStyle>
            <a:lvl1pPr algn="ctr">
              <a:defRPr sz="5263"/>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336675" y="3975583"/>
            <a:ext cx="8020050" cy="1827471"/>
          </a:xfrm>
        </p:spPr>
        <p:txBody>
          <a:bodyPr/>
          <a:lstStyle>
            <a:lvl1pPr marL="0" indent="0" algn="ctr">
              <a:buNone/>
              <a:defRPr sz="2105"/>
            </a:lvl1pPr>
            <a:lvl2pPr marL="401010" indent="0" algn="ctr">
              <a:buNone/>
              <a:defRPr sz="1754"/>
            </a:lvl2pPr>
            <a:lvl3pPr marL="802020" indent="0" algn="ctr">
              <a:buNone/>
              <a:defRPr sz="1579"/>
            </a:lvl3pPr>
            <a:lvl4pPr marL="1203030" indent="0" algn="ctr">
              <a:buNone/>
              <a:defRPr sz="1403"/>
            </a:lvl4pPr>
            <a:lvl5pPr marL="1604040" indent="0" algn="ctr">
              <a:buNone/>
              <a:defRPr sz="1403"/>
            </a:lvl5pPr>
            <a:lvl6pPr marL="2005051" indent="0" algn="ctr">
              <a:buNone/>
              <a:defRPr sz="1403"/>
            </a:lvl6pPr>
            <a:lvl7pPr marL="2406061" indent="0" algn="ctr">
              <a:buNone/>
              <a:defRPr sz="1403"/>
            </a:lvl7pPr>
            <a:lvl8pPr marL="2807071" indent="0" algn="ctr">
              <a:buNone/>
              <a:defRPr sz="1403"/>
            </a:lvl8pPr>
            <a:lvl9pPr marL="3208081" indent="0" algn="ctr">
              <a:buNone/>
              <a:defRPr sz="1403"/>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9 December 2020</a:t>
            </a:fld>
            <a:endParaRPr lang="en-US" dirty="0"/>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725007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6676" y="-1617"/>
            <a:ext cx="10700076" cy="676432"/>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34001" y="-9102"/>
            <a:ext cx="9223058" cy="641627"/>
          </a:xfrm>
        </p:spPr>
        <p:txBody>
          <a:bodyPr>
            <a:normAutofit/>
          </a:bodyPr>
          <a:lstStyle>
            <a:lvl1pPr>
              <a:defRPr sz="3508"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735171" y="1122849"/>
            <a:ext cx="9223058" cy="56946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5312" y="7290256"/>
            <a:ext cx="10693400" cy="293730"/>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dirty="0">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2713681" y="7290256"/>
            <a:ext cx="3585501" cy="27437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535058" y="7290256"/>
            <a:ext cx="3585501" cy="27437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081187" y="7283571"/>
            <a:ext cx="3664343" cy="285314"/>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887429" y="7283572"/>
            <a:ext cx="3664343" cy="27468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180142" y="7283571"/>
            <a:ext cx="1758037" cy="293731"/>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1" y="7283571"/>
            <a:ext cx="1758037" cy="293731"/>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167" y="7289915"/>
            <a:ext cx="1741182" cy="254365"/>
          </a:xfrm>
          <a:prstGeom prst="rect">
            <a:avLst/>
          </a:prstGeom>
        </p:spPr>
        <p:txBody>
          <a:bodyPr wrap="none">
            <a:spAutoFit/>
          </a:bodyPr>
          <a:lstStyle/>
          <a:p>
            <a:pPr algn="l"/>
            <a:r>
              <a:rPr lang="en-US" sz="1053" b="1" i="0" dirty="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013948" y="7289916"/>
            <a:ext cx="3371257" cy="254365"/>
          </a:xfrm>
          <a:prstGeom prst="rect">
            <a:avLst/>
          </a:prstGeom>
        </p:spPr>
        <p:txBody>
          <a:bodyPr wrap="square">
            <a:spAutoFit/>
          </a:bodyPr>
          <a:lstStyle/>
          <a:p>
            <a:pPr algn="l"/>
            <a:r>
              <a:rPr lang="en-US" sz="1053" b="1" i="0" dirty="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4808055" y="7241282"/>
            <a:ext cx="3306094" cy="402990"/>
          </a:xfrm>
          <a:ln>
            <a:noFill/>
          </a:ln>
        </p:spPr>
        <p:txBody>
          <a:bodyPr/>
          <a:lstStyle>
            <a:lvl1pPr algn="l">
              <a:defRPr sz="1053"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9 December 2020</a:t>
            </a:fld>
            <a:endParaRPr lang="en-US" dirty="0"/>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9149480" y="7270979"/>
            <a:ext cx="1439496" cy="254365"/>
          </a:xfrm>
          <a:prstGeom prst="rect">
            <a:avLst/>
          </a:prstGeom>
          <a:noFill/>
        </p:spPr>
        <p:txBody>
          <a:bodyPr wrap="square" rtlCol="0">
            <a:spAutoFit/>
          </a:bodyPr>
          <a:lstStyle/>
          <a:p>
            <a:pPr algn="r"/>
            <a:r>
              <a:rPr lang="en-US" sz="1053" b="1" dirty="0">
                <a:solidFill>
                  <a:schemeClr val="bg1"/>
                </a:solidFill>
                <a:latin typeface="Arial" panose="020B0604020202020204" pitchFamily="34" charset="0"/>
                <a:cs typeface="Arial" panose="020B0604020202020204" pitchFamily="34" charset="0"/>
              </a:rPr>
              <a:t>page </a:t>
            </a:r>
            <a:fld id="{1B4E33A6-6130-4A49-BBD8-DE9BC3CBE6A3}" type="slidenum">
              <a:rPr lang="en-US" sz="1053" b="1" smtClean="0">
                <a:solidFill>
                  <a:schemeClr val="bg1"/>
                </a:solidFill>
                <a:latin typeface="Arial" panose="020B0604020202020204" pitchFamily="34" charset="0"/>
                <a:cs typeface="Arial" panose="020B0604020202020204" pitchFamily="34" charset="0"/>
              </a:rPr>
              <a:pPr algn="r"/>
              <a:t>‹#›</a:t>
            </a:fld>
            <a:endParaRPr lang="en-US" sz="1053"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4690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729602" y="1887045"/>
            <a:ext cx="9223058" cy="3148576"/>
          </a:xfrm>
        </p:spPr>
        <p:txBody>
          <a:bodyPr anchor="b"/>
          <a:lstStyle>
            <a:lvl1pPr>
              <a:defRPr sz="5263"/>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729602" y="5065408"/>
            <a:ext cx="9223058" cy="1655762"/>
          </a:xfrm>
        </p:spPr>
        <p:txBody>
          <a:bodyPr/>
          <a:lstStyle>
            <a:lvl1pPr marL="0" indent="0">
              <a:buNone/>
              <a:defRPr sz="2105">
                <a:solidFill>
                  <a:schemeClr val="tx1">
                    <a:tint val="75000"/>
                  </a:schemeClr>
                </a:solidFill>
              </a:defRPr>
            </a:lvl1pPr>
            <a:lvl2pPr marL="401010" indent="0">
              <a:buNone/>
              <a:defRPr sz="1754">
                <a:solidFill>
                  <a:schemeClr val="tx1">
                    <a:tint val="75000"/>
                  </a:schemeClr>
                </a:solidFill>
              </a:defRPr>
            </a:lvl2pPr>
            <a:lvl3pPr marL="802020" indent="0">
              <a:buNone/>
              <a:defRPr sz="1579">
                <a:solidFill>
                  <a:schemeClr val="tx1">
                    <a:tint val="75000"/>
                  </a:schemeClr>
                </a:solidFill>
              </a:defRPr>
            </a:lvl3pPr>
            <a:lvl4pPr marL="1203030" indent="0">
              <a:buNone/>
              <a:defRPr sz="1403">
                <a:solidFill>
                  <a:schemeClr val="tx1">
                    <a:tint val="75000"/>
                  </a:schemeClr>
                </a:solidFill>
              </a:defRPr>
            </a:lvl4pPr>
            <a:lvl5pPr marL="1604040" indent="0">
              <a:buNone/>
              <a:defRPr sz="1403">
                <a:solidFill>
                  <a:schemeClr val="tx1">
                    <a:tint val="75000"/>
                  </a:schemeClr>
                </a:solidFill>
              </a:defRPr>
            </a:lvl5pPr>
            <a:lvl6pPr marL="2005051" indent="0">
              <a:buNone/>
              <a:defRPr sz="1403">
                <a:solidFill>
                  <a:schemeClr val="tx1">
                    <a:tint val="75000"/>
                  </a:schemeClr>
                </a:solidFill>
              </a:defRPr>
            </a:lvl6pPr>
            <a:lvl7pPr marL="2406061" indent="0">
              <a:buNone/>
              <a:defRPr sz="1403">
                <a:solidFill>
                  <a:schemeClr val="tx1">
                    <a:tint val="75000"/>
                  </a:schemeClr>
                </a:solidFill>
              </a:defRPr>
            </a:lvl7pPr>
            <a:lvl8pPr marL="2807071" indent="0">
              <a:buNone/>
              <a:defRPr sz="1403">
                <a:solidFill>
                  <a:schemeClr val="tx1">
                    <a:tint val="75000"/>
                  </a:schemeClr>
                </a:solidFill>
              </a:defRPr>
            </a:lvl8pPr>
            <a:lvl9pPr marL="3208081" indent="0">
              <a:buNone/>
              <a:defRPr sz="140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9 December 2020</a:t>
            </a:fld>
            <a:endParaRPr lang="en-US" dirty="0"/>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2187652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735171"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5413534"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9 December 2020</a:t>
            </a:fld>
            <a:endParaRPr lang="en-US" dirty="0"/>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9911725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slideLayout" Target="../slideLayouts/slideLayout19.xm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20.png"/><Relationship Id="rId5" Type="http://schemas.openxmlformats.org/officeDocument/2006/relationships/slideLayout" Target="../slideLayouts/slideLayout21.xml"/><Relationship Id="rId10" Type="http://schemas.openxmlformats.org/officeDocument/2006/relationships/image" Target="../media/image19.png"/><Relationship Id="rId4" Type="http://schemas.openxmlformats.org/officeDocument/2006/relationships/slideLayout" Target="../slideLayouts/slideLayout20.xml"/><Relationship Id="rId9" Type="http://schemas.openxmlformats.org/officeDocument/2006/relationships/image" Target="../media/image1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sp>
        <p:nvSpPr>
          <p:cNvPr id="2" name="Holder 2"/>
          <p:cNvSpPr>
            <a:spLocks noGrp="1"/>
          </p:cNvSpPr>
          <p:nvPr>
            <p:ph type="title"/>
          </p:nvPr>
        </p:nvSpPr>
        <p:spPr>
          <a:xfrm>
            <a:off x="3610922" y="11683"/>
            <a:ext cx="3471555" cy="665480"/>
          </a:xfrm>
          <a:prstGeom prst="rect">
            <a:avLst/>
          </a:prstGeom>
        </p:spPr>
        <p:txBody>
          <a:bodyPr wrap="square" lIns="0" tIns="0" rIns="0" bIns="0">
            <a:spAutoFit/>
          </a:bodyPr>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a:xfrm>
            <a:off x="889491" y="2281935"/>
            <a:ext cx="8914417" cy="2552065"/>
          </a:xfrm>
          <a:prstGeom prst="rect">
            <a:avLst/>
          </a:prstGeom>
        </p:spPr>
        <p:txBody>
          <a:bodyPr wrap="square" lIns="0" tIns="0" rIns="0" bIns="0">
            <a:spAutoFit/>
          </a:bodyPr>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65580" y="7325423"/>
            <a:ext cx="1542415"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a:xfrm>
            <a:off x="534670" y="7039356"/>
            <a:ext cx="2459482" cy="37846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6" name="Holder 6"/>
          <p:cNvSpPr>
            <a:spLocks noGrp="1"/>
          </p:cNvSpPr>
          <p:nvPr>
            <p:ph type="sldNum" sz="quarter" idx="7"/>
          </p:nvPr>
        </p:nvSpPr>
        <p:spPr>
          <a:xfrm>
            <a:off x="9998389" y="7304049"/>
            <a:ext cx="539750"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735171" y="402990"/>
            <a:ext cx="9223058" cy="146302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735171" y="2014949"/>
            <a:ext cx="9223058" cy="48025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735171" y="7015527"/>
            <a:ext cx="2406015" cy="402990"/>
          </a:xfrm>
          <a:prstGeom prst="rect">
            <a:avLst/>
          </a:prstGeom>
        </p:spPr>
        <p:txBody>
          <a:bodyPr vert="horz" lIns="91440" tIns="45720" rIns="91440" bIns="45720" rtlCol="0" anchor="ctr"/>
          <a:lstStyle>
            <a:lvl1pPr algn="l">
              <a:defRPr sz="1053">
                <a:solidFill>
                  <a:schemeClr val="tx1">
                    <a:tint val="75000"/>
                  </a:schemeClr>
                </a:solidFill>
              </a:defRPr>
            </a:lvl1pPr>
          </a:lstStyle>
          <a:p>
            <a:fld id="{09958ADE-BA35-494E-BE53-3C61C716429B}" type="datetime3">
              <a:rPr lang="en-US" smtClean="0"/>
              <a:t>9 December 2020</a:t>
            </a:fld>
            <a:endParaRPr lang="en-US" dirty="0"/>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3542189" y="7015527"/>
            <a:ext cx="3609023" cy="402990"/>
          </a:xfrm>
          <a:prstGeom prst="rect">
            <a:avLst/>
          </a:prstGeom>
        </p:spPr>
        <p:txBody>
          <a:bodyPr vert="horz" lIns="91440" tIns="45720" rIns="91440" bIns="45720" rtlCol="0" anchor="ctr"/>
          <a:lstStyle>
            <a:lvl1pPr algn="ctr">
              <a:defRPr sz="1053">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7552214" y="7015527"/>
            <a:ext cx="2406015" cy="402990"/>
          </a:xfrm>
          <a:prstGeom prst="rect">
            <a:avLst/>
          </a:prstGeom>
        </p:spPr>
        <p:txBody>
          <a:bodyPr vert="horz" lIns="91440" tIns="45720" rIns="91440" bIns="45720" rtlCol="0" anchor="ctr"/>
          <a:lstStyle>
            <a:lvl1pPr algn="r">
              <a:defRPr sz="1053">
                <a:solidFill>
                  <a:schemeClr val="tx1">
                    <a:tint val="75000"/>
                  </a:schemeClr>
                </a:solidFill>
              </a:defRPr>
            </a:lvl1pPr>
          </a:lstStyle>
          <a:p>
            <a:fld id="{05CACBD7-AED4-4E2D-B1A1-CD42AAD87EA1}" type="slidenum">
              <a:rPr lang="en-US" smtClean="0"/>
              <a:t>‹#›</a:t>
            </a:fld>
            <a:endParaRPr lang="en-US" dirty="0"/>
          </a:p>
        </p:txBody>
      </p:sp>
    </p:spTree>
    <p:extLst>
      <p:ext uri="{BB962C8B-B14F-4D97-AF65-F5344CB8AC3E}">
        <p14:creationId xmlns:p14="http://schemas.microsoft.com/office/powerpoint/2010/main" val="246412531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p:txStyles>
    <p:titleStyle>
      <a:lvl1pPr algn="l" defTabSz="802020" rtl="0" eaLnBrk="1" latinLnBrk="0" hangingPunct="1">
        <a:lnSpc>
          <a:spcPct val="90000"/>
        </a:lnSpc>
        <a:spcBef>
          <a:spcPct val="0"/>
        </a:spcBef>
        <a:buNone/>
        <a:defRPr sz="3859" kern="1200">
          <a:solidFill>
            <a:schemeClr val="tx1"/>
          </a:solidFill>
          <a:latin typeface="Arial" panose="020B0604020202020204" pitchFamily="34" charset="0"/>
          <a:ea typeface="+mj-ea"/>
          <a:cs typeface="Arial" panose="020B0604020202020204" pitchFamily="34" charset="0"/>
        </a:defRPr>
      </a:lvl1pPr>
    </p:titleStyle>
    <p:bodyStyle>
      <a:lvl1pPr marL="200505" indent="-200505" algn="l" defTabSz="802020" rtl="0" eaLnBrk="1" latinLnBrk="0" hangingPunct="1">
        <a:lnSpc>
          <a:spcPct val="90000"/>
        </a:lnSpc>
        <a:spcBef>
          <a:spcPts val="877"/>
        </a:spcBef>
        <a:buFont typeface="Arial" panose="020B0604020202020204" pitchFamily="34" charset="0"/>
        <a:buChar char="•"/>
        <a:defRPr sz="2456" kern="1200">
          <a:solidFill>
            <a:schemeClr val="tx1"/>
          </a:solidFill>
          <a:latin typeface="Arial" panose="020B0604020202020204" pitchFamily="34" charset="0"/>
          <a:ea typeface="+mn-ea"/>
          <a:cs typeface="Arial" panose="020B0604020202020204" pitchFamily="34" charset="0"/>
        </a:defRPr>
      </a:lvl1pPr>
      <a:lvl2pPr marL="601515" indent="-200505" algn="l" defTabSz="802020" rtl="0" eaLnBrk="1" latinLnBrk="0" hangingPunct="1">
        <a:lnSpc>
          <a:spcPct val="90000"/>
        </a:lnSpc>
        <a:spcBef>
          <a:spcPts val="439"/>
        </a:spcBef>
        <a:buFont typeface="Arial" panose="020B0604020202020204" pitchFamily="34" charset="0"/>
        <a:buChar char="•"/>
        <a:defRPr sz="2105" kern="1200">
          <a:solidFill>
            <a:schemeClr val="tx1"/>
          </a:solidFill>
          <a:latin typeface="Arial" panose="020B0604020202020204" pitchFamily="34" charset="0"/>
          <a:ea typeface="+mn-ea"/>
          <a:cs typeface="Arial" panose="020B0604020202020204" pitchFamily="34" charset="0"/>
        </a:defRPr>
      </a:lvl2pPr>
      <a:lvl3pPr marL="1002525" indent="-200505" algn="l" defTabSz="802020" rtl="0" eaLnBrk="1" latinLnBrk="0" hangingPunct="1">
        <a:lnSpc>
          <a:spcPct val="90000"/>
        </a:lnSpc>
        <a:spcBef>
          <a:spcPts val="439"/>
        </a:spcBef>
        <a:buFont typeface="Arial" panose="020B0604020202020204" pitchFamily="34" charset="0"/>
        <a:buChar char="•"/>
        <a:defRPr sz="1754" kern="1200">
          <a:solidFill>
            <a:schemeClr val="tx1"/>
          </a:solidFill>
          <a:latin typeface="Arial" panose="020B0604020202020204" pitchFamily="34" charset="0"/>
          <a:ea typeface="+mn-ea"/>
          <a:cs typeface="Arial" panose="020B0604020202020204" pitchFamily="34" charset="0"/>
        </a:defRPr>
      </a:lvl3pPr>
      <a:lvl4pPr marL="1403535"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4pPr>
      <a:lvl5pPr marL="180454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5pPr>
      <a:lvl6pPr marL="220555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56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57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58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l" defTabSz="802020" rtl="0" eaLnBrk="1" latinLnBrk="0" hangingPunct="1">
        <a:defRPr sz="1579" kern="1200">
          <a:solidFill>
            <a:schemeClr val="tx1"/>
          </a:solidFill>
          <a:latin typeface="+mn-lt"/>
          <a:ea typeface="+mn-ea"/>
          <a:cs typeface="+mn-cs"/>
        </a:defRPr>
      </a:lvl1pPr>
      <a:lvl2pPr marL="401010" algn="l" defTabSz="802020" rtl="0" eaLnBrk="1" latinLnBrk="0" hangingPunct="1">
        <a:defRPr sz="1579" kern="1200">
          <a:solidFill>
            <a:schemeClr val="tx1"/>
          </a:solidFill>
          <a:latin typeface="+mn-lt"/>
          <a:ea typeface="+mn-ea"/>
          <a:cs typeface="+mn-cs"/>
        </a:defRPr>
      </a:lvl2pPr>
      <a:lvl3pPr marL="802020" algn="l" defTabSz="802020" rtl="0" eaLnBrk="1" latinLnBrk="0" hangingPunct="1">
        <a:defRPr sz="1579" kern="1200">
          <a:solidFill>
            <a:schemeClr val="tx1"/>
          </a:solidFill>
          <a:latin typeface="+mn-lt"/>
          <a:ea typeface="+mn-ea"/>
          <a:cs typeface="+mn-cs"/>
        </a:defRPr>
      </a:lvl3pPr>
      <a:lvl4pPr marL="1203030" algn="l" defTabSz="802020" rtl="0" eaLnBrk="1" latinLnBrk="0" hangingPunct="1">
        <a:defRPr sz="1579" kern="1200">
          <a:solidFill>
            <a:schemeClr val="tx1"/>
          </a:solidFill>
          <a:latin typeface="+mn-lt"/>
          <a:ea typeface="+mn-ea"/>
          <a:cs typeface="+mn-cs"/>
        </a:defRPr>
      </a:lvl4pPr>
      <a:lvl5pPr marL="1604040" algn="l" defTabSz="802020" rtl="0" eaLnBrk="1" latinLnBrk="0" hangingPunct="1">
        <a:defRPr sz="1579" kern="1200">
          <a:solidFill>
            <a:schemeClr val="tx1"/>
          </a:solidFill>
          <a:latin typeface="+mn-lt"/>
          <a:ea typeface="+mn-ea"/>
          <a:cs typeface="+mn-cs"/>
        </a:defRPr>
      </a:lvl5pPr>
      <a:lvl6pPr marL="2005051" algn="l" defTabSz="802020" rtl="0" eaLnBrk="1" latinLnBrk="0" hangingPunct="1">
        <a:defRPr sz="1579" kern="1200">
          <a:solidFill>
            <a:schemeClr val="tx1"/>
          </a:solidFill>
          <a:latin typeface="+mn-lt"/>
          <a:ea typeface="+mn-ea"/>
          <a:cs typeface="+mn-cs"/>
        </a:defRPr>
      </a:lvl6pPr>
      <a:lvl7pPr marL="2406061" algn="l" defTabSz="802020" rtl="0" eaLnBrk="1" latinLnBrk="0" hangingPunct="1">
        <a:defRPr sz="1579" kern="1200">
          <a:solidFill>
            <a:schemeClr val="tx1"/>
          </a:solidFill>
          <a:latin typeface="+mn-lt"/>
          <a:ea typeface="+mn-ea"/>
          <a:cs typeface="+mn-cs"/>
        </a:defRPr>
      </a:lvl7pPr>
      <a:lvl8pPr marL="2807071" algn="l" defTabSz="802020" rtl="0" eaLnBrk="1" latinLnBrk="0" hangingPunct="1">
        <a:defRPr sz="1579" kern="1200">
          <a:solidFill>
            <a:schemeClr val="tx1"/>
          </a:solidFill>
          <a:latin typeface="+mn-lt"/>
          <a:ea typeface="+mn-ea"/>
          <a:cs typeface="+mn-cs"/>
        </a:defRPr>
      </a:lvl8pPr>
      <a:lvl9pPr marL="3208081" algn="l" defTabSz="802020" rtl="0" eaLnBrk="1" latinLnBrk="0" hangingPunct="1">
        <a:defRPr sz="157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0693400" cy="674920"/>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sz="1579" dirty="0"/>
          </a:p>
        </p:txBody>
      </p:sp>
      <p:sp>
        <p:nvSpPr>
          <p:cNvPr id="17" name="bg object 17"/>
          <p:cNvSpPr/>
          <p:nvPr/>
        </p:nvSpPr>
        <p:spPr>
          <a:xfrm>
            <a:off x="1" y="7263068"/>
            <a:ext cx="10690727" cy="30613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18" name="bg object 18"/>
          <p:cNvSpPr/>
          <p:nvPr/>
        </p:nvSpPr>
        <p:spPr>
          <a:xfrm>
            <a:off x="5312" y="7290256"/>
            <a:ext cx="10688387" cy="278938"/>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sz="1579" dirty="0"/>
          </a:p>
        </p:txBody>
      </p:sp>
      <p:sp>
        <p:nvSpPr>
          <p:cNvPr id="19" name="bg object 19"/>
          <p:cNvSpPr/>
          <p:nvPr/>
        </p:nvSpPr>
        <p:spPr>
          <a:xfrm>
            <a:off x="2692063" y="7263068"/>
            <a:ext cx="3675856" cy="30613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0" name="bg object 20"/>
          <p:cNvSpPr/>
          <p:nvPr/>
        </p:nvSpPr>
        <p:spPr>
          <a:xfrm>
            <a:off x="2713680"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sz="1579" dirty="0"/>
          </a:p>
        </p:txBody>
      </p:sp>
      <p:sp>
        <p:nvSpPr>
          <p:cNvPr id="21" name="bg object 21"/>
          <p:cNvSpPr/>
          <p:nvPr/>
        </p:nvSpPr>
        <p:spPr>
          <a:xfrm>
            <a:off x="2512949" y="7263068"/>
            <a:ext cx="3675856" cy="30613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2" name="bg object 22"/>
          <p:cNvSpPr/>
          <p:nvPr/>
        </p:nvSpPr>
        <p:spPr>
          <a:xfrm>
            <a:off x="2535057"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sz="1579" dirty="0"/>
          </a:p>
        </p:txBody>
      </p:sp>
      <p:sp>
        <p:nvSpPr>
          <p:cNvPr id="23" name="bg object 23"/>
          <p:cNvSpPr/>
          <p:nvPr/>
        </p:nvSpPr>
        <p:spPr>
          <a:xfrm>
            <a:off x="1058647" y="7256339"/>
            <a:ext cx="3756057" cy="31286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4" name="bg object 24"/>
          <p:cNvSpPr/>
          <p:nvPr/>
        </p:nvSpPr>
        <p:spPr>
          <a:xfrm>
            <a:off x="1081187" y="7283571"/>
            <a:ext cx="3664717" cy="285947"/>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sz="1579" dirty="0"/>
          </a:p>
        </p:txBody>
      </p:sp>
      <p:sp>
        <p:nvSpPr>
          <p:cNvPr id="25" name="bg object 25"/>
          <p:cNvSpPr/>
          <p:nvPr/>
        </p:nvSpPr>
        <p:spPr>
          <a:xfrm>
            <a:off x="866166" y="7256339"/>
            <a:ext cx="3756057" cy="312860"/>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6" name="bg object 26"/>
          <p:cNvSpPr/>
          <p:nvPr/>
        </p:nvSpPr>
        <p:spPr>
          <a:xfrm>
            <a:off x="887429" y="7283571"/>
            <a:ext cx="3664717" cy="274733"/>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sz="1579" dirty="0"/>
          </a:p>
        </p:txBody>
      </p:sp>
      <p:sp>
        <p:nvSpPr>
          <p:cNvPr id="27" name="bg object 27"/>
          <p:cNvSpPr/>
          <p:nvPr/>
        </p:nvSpPr>
        <p:spPr>
          <a:xfrm>
            <a:off x="157727" y="7256339"/>
            <a:ext cx="1849958" cy="31286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8" name="bg object 28"/>
          <p:cNvSpPr/>
          <p:nvPr/>
        </p:nvSpPr>
        <p:spPr>
          <a:xfrm>
            <a:off x="180142"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sz="1579" dirty="0"/>
          </a:p>
        </p:txBody>
      </p:sp>
      <p:sp>
        <p:nvSpPr>
          <p:cNvPr id="29" name="bg object 29"/>
          <p:cNvSpPr/>
          <p:nvPr/>
        </p:nvSpPr>
        <p:spPr>
          <a:xfrm>
            <a:off x="1" y="7256339"/>
            <a:ext cx="1828571" cy="312860"/>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30" name="bg object 30"/>
          <p:cNvSpPr/>
          <p:nvPr/>
        </p:nvSpPr>
        <p:spPr>
          <a:xfrm>
            <a:off x="1"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sz="1579" dirty="0"/>
          </a:p>
        </p:txBody>
      </p:sp>
      <p:sp>
        <p:nvSpPr>
          <p:cNvPr id="2" name="Holder 2"/>
          <p:cNvSpPr>
            <a:spLocks noGrp="1"/>
          </p:cNvSpPr>
          <p:nvPr>
            <p:ph type="title"/>
          </p:nvPr>
        </p:nvSpPr>
        <p:spPr>
          <a:xfrm>
            <a:off x="3662405" y="-88026"/>
            <a:ext cx="3368588" cy="739284"/>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92633"/>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66894" y="7342359"/>
            <a:ext cx="1558340"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5" name="Holder 5"/>
          <p:cNvSpPr>
            <a:spLocks noGrp="1"/>
          </p:cNvSpPr>
          <p:nvPr>
            <p:ph type="dt" sz="half" idx="6"/>
          </p:nvPr>
        </p:nvSpPr>
        <p:spPr>
          <a:xfrm>
            <a:off x="534670" y="7039356"/>
            <a:ext cx="2459482" cy="27723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09-Dec-20</a:t>
            </a:fld>
            <a:endParaRPr lang="en-US" dirty="0"/>
          </a:p>
        </p:txBody>
      </p:sp>
      <p:sp>
        <p:nvSpPr>
          <p:cNvPr id="6" name="Holder 6"/>
          <p:cNvSpPr>
            <a:spLocks noGrp="1"/>
          </p:cNvSpPr>
          <p:nvPr>
            <p:ph type="sldNum" sz="quarter" idx="7"/>
          </p:nvPr>
        </p:nvSpPr>
        <p:spPr>
          <a:xfrm>
            <a:off x="9999661" y="7322174"/>
            <a:ext cx="541909"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73080197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defRPr>
          <a:latin typeface="+mj-lt"/>
          <a:ea typeface="+mj-ea"/>
          <a:cs typeface="+mj-cs"/>
        </a:defRPr>
      </a:lvl1pPr>
    </p:titleStyle>
    <p:body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bodyStyle>
    <p:other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png"/></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5.jp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6.jp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7.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8.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image" Target="../media/image49.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51.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2.jp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3.jpe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4.jpg"/></Relationships>
</file>

<file path=ppt/slides/_rels/slide2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57.jpg"/><Relationship Id="rId5" Type="http://schemas.openxmlformats.org/officeDocument/2006/relationships/image" Target="../media/image3.png"/><Relationship Id="rId10" Type="http://schemas.openxmlformats.org/officeDocument/2006/relationships/image" Target="../media/image56.jpg"/><Relationship Id="rId4" Type="http://schemas.openxmlformats.org/officeDocument/2006/relationships/image" Target="../media/image2.png"/><Relationship Id="rId9"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55.png"/><Relationship Id="rId4" Type="http://schemas.openxmlformats.org/officeDocument/2006/relationships/image" Target="../media/image3.png"/><Relationship Id="rId9" Type="http://schemas.openxmlformats.org/officeDocument/2006/relationships/image" Target="../media/image59.png"/></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ru/health-topics/coronavirus" TargetMode="External"/><Relationship Id="rId3" Type="http://schemas.openxmlformats.org/officeDocument/2006/relationships/hyperlink" Target="https://www.who.int/ru/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22.xml"/><Relationship Id="rId16"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hkatom@who.int" TargetMode="External"/><Relationship Id="rId4" Type="http://schemas.openxmlformats.org/officeDocument/2006/relationships/image" Target="../media/image61.png"/><Relationship Id="rId9" Type="http://schemas.openxmlformats.org/officeDocument/2006/relationships/hyperlink" Target="mailto:andragro@paho.org" TargetMode="External"/><Relationship Id="rId14" Type="http://schemas.openxmlformats.org/officeDocument/2006/relationships/image" Target="../media/image62.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https://apps.who.int/iris/bitstream/handle/10665/336374/WHO-2019-nCoV-Adjusting_PH_measures-2020.2-rus.pdf?sequence=17&amp;isAllowed=y" TargetMode="External"/><Relationship Id="rId7" Type="http://schemas.openxmlformats.org/officeDocument/2006/relationships/image" Target="../media/image32.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hyperlink" Target="https://apps.who.int/iris/bitstream/handle/10665/332050/WHO-2019-nCoV-Adjusting_PH_measures-Workplaces-2020.1-rus.pdf?sequence=5&amp;isAllowed=y" TargetMode="External"/><Relationship Id="rId4" Type="http://schemas.openxmlformats.org/officeDocument/2006/relationships/hyperlink" Target="https://apps.who.int/iris/bitstream/handle/10665/332052/WHO-2019-nCoV-Adjusting_PH_measures-Schools-2020.1-rus.pdf?sequence=10&amp;isAllowed=y" TargetMode="External"/><Relationship Id="rId9"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6.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1990" cy="5997587"/>
          </a:xfrm>
          <a:prstGeom prst="rect">
            <a:avLst/>
          </a:prstGeom>
          <a:blipFill>
            <a:blip r:embed="rId3" cstate="print"/>
            <a:stretch>
              <a:fillRect/>
            </a:stretch>
          </a:blipFill>
        </p:spPr>
        <p:txBody>
          <a:bodyPr wrap="square" lIns="0" tIns="0" rIns="0" bIns="0" rtlCol="0"/>
          <a:lstStyle/>
          <a:p>
            <a:endParaRPr dirty="0"/>
          </a:p>
        </p:txBody>
      </p:sp>
      <p:sp>
        <p:nvSpPr>
          <p:cNvPr id="5" name="object 5"/>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lang="ru-RU" sz="2400" dirty="0">
                <a:solidFill>
                  <a:srgbClr val="D2232A"/>
                </a:solidFill>
                <a:latin typeface="Roboto-Medium"/>
                <a:cs typeface="Roboto-Medium"/>
              </a:rPr>
              <a:t>ИМИТАЦИОННЫЕ УЧЕНИЯ</a:t>
            </a:r>
          </a:p>
        </p:txBody>
      </p:sp>
      <p:sp>
        <p:nvSpPr>
          <p:cNvPr id="6" name="object 6"/>
          <p:cNvSpPr txBox="1">
            <a:spLocks noGrp="1"/>
          </p:cNvSpPr>
          <p:nvPr>
            <p:ph type="title"/>
          </p:nvPr>
        </p:nvSpPr>
        <p:spPr>
          <a:xfrm>
            <a:off x="457200" y="1995932"/>
            <a:ext cx="4508500" cy="1859483"/>
          </a:xfrm>
          <a:prstGeom prst="rect">
            <a:avLst/>
          </a:prstGeom>
        </p:spPr>
        <p:txBody>
          <a:bodyPr vert="horz" wrap="square" lIns="0" tIns="12700" rIns="0" bIns="0" rtlCol="0">
            <a:spAutoFit/>
          </a:bodyPr>
          <a:lstStyle/>
          <a:p>
            <a:pPr marL="12700" marR="5080">
              <a:lnSpc>
                <a:spcPct val="100000"/>
              </a:lnSpc>
              <a:spcBef>
                <a:spcPts val="100"/>
              </a:spcBef>
            </a:pPr>
            <a:br>
              <a:rPr lang="en-US" sz="2400" b="0" dirty="0">
                <a:latin typeface="Roboto-Medium"/>
                <a:cs typeface="Roboto-Medium"/>
              </a:rPr>
            </a:br>
            <a:br>
              <a:rPr lang="en-US" sz="2400" b="0" dirty="0">
                <a:latin typeface="Roboto-Medium"/>
                <a:cs typeface="Roboto-Medium"/>
              </a:rPr>
            </a:br>
            <a:br>
              <a:rPr lang="en-US" sz="2400" b="0" dirty="0">
                <a:latin typeface="Roboto-Medium"/>
                <a:cs typeface="Roboto-Medium"/>
              </a:rPr>
            </a:br>
            <a:r>
              <a:rPr lang="ru-RU" sz="2400" b="0" dirty="0">
                <a:latin typeface="Roboto-Medium"/>
                <a:cs typeface="Roboto-Medium"/>
              </a:rPr>
              <a:t>НОВАЯ КОРОНАВИРУСНАЯ ИНФЕКЦИЯ (COVID-19)</a:t>
            </a:r>
          </a:p>
        </p:txBody>
      </p:sp>
      <p:sp>
        <p:nvSpPr>
          <p:cNvPr id="7" name="object 7"/>
          <p:cNvSpPr txBox="1"/>
          <p:nvPr/>
        </p:nvSpPr>
        <p:spPr>
          <a:xfrm>
            <a:off x="7129298" y="3406710"/>
            <a:ext cx="3251235" cy="1821461"/>
          </a:xfrm>
          <a:prstGeom prst="rect">
            <a:avLst/>
          </a:prstGeom>
        </p:spPr>
        <p:txBody>
          <a:bodyPr vert="horz" wrap="square" lIns="0" tIns="10160" rIns="0" bIns="0" rtlCol="0">
            <a:spAutoFit/>
          </a:bodyPr>
          <a:lstStyle/>
          <a:p>
            <a:pPr marL="12700" marR="5080">
              <a:lnSpc>
                <a:spcPct val="100899"/>
              </a:lnSpc>
              <a:spcBef>
                <a:spcPts val="80"/>
              </a:spcBef>
            </a:pPr>
            <a:r>
              <a:rPr lang="ru-RU" sz="1800" dirty="0">
                <a:solidFill>
                  <a:srgbClr val="B85F29"/>
                </a:solidFill>
                <a:latin typeface="Roboto"/>
                <a:cs typeface="Roboto"/>
              </a:rPr>
              <a:t>Обеспечение участия общественности в борьбе против COVID‑19</a:t>
            </a:r>
          </a:p>
          <a:p>
            <a:pPr marL="12700" marR="5080">
              <a:lnSpc>
                <a:spcPct val="100899"/>
              </a:lnSpc>
              <a:spcBef>
                <a:spcPts val="80"/>
              </a:spcBef>
            </a:pPr>
            <a:endParaRPr lang="ru-RU" sz="800" dirty="0">
              <a:solidFill>
                <a:srgbClr val="B85F29"/>
              </a:solidFill>
              <a:latin typeface="Roboto"/>
              <a:cs typeface="Roboto"/>
            </a:endParaRPr>
          </a:p>
          <a:p>
            <a:pPr marL="12700" marR="5080">
              <a:lnSpc>
                <a:spcPct val="100899"/>
              </a:lnSpc>
              <a:spcBef>
                <a:spcPts val="80"/>
              </a:spcBef>
            </a:pPr>
            <a:r>
              <a:rPr lang="ru-RU" sz="1800" dirty="0">
                <a:solidFill>
                  <a:srgbClr val="B85F29"/>
                </a:solidFill>
                <a:latin typeface="Roboto"/>
                <a:cs typeface="Roboto"/>
              </a:rPr>
              <a:t>Реализация и адаптация мер для защиты здоровья населения и социальных мер</a:t>
            </a:r>
          </a:p>
        </p:txBody>
      </p:sp>
      <p:sp>
        <p:nvSpPr>
          <p:cNvPr id="8" name="object 8"/>
          <p:cNvSpPr/>
          <p:nvPr/>
        </p:nvSpPr>
        <p:spPr>
          <a:xfrm>
            <a:off x="1056921" y="5416745"/>
            <a:ext cx="1193797" cy="520694"/>
          </a:xfrm>
          <a:prstGeom prst="rect">
            <a:avLst/>
          </a:prstGeom>
          <a:blipFill>
            <a:blip r:embed="rId4" cstate="print"/>
            <a:stretch>
              <a:fillRect/>
            </a:stretch>
          </a:blipFill>
        </p:spPr>
        <p:txBody>
          <a:bodyPr wrap="square" lIns="0" tIns="0" rIns="0" bIns="0" rtlCol="0"/>
          <a:lstStyle/>
          <a:p>
            <a:endParaRPr dirty="0"/>
          </a:p>
        </p:txBody>
      </p:sp>
      <p:sp>
        <p:nvSpPr>
          <p:cNvPr id="9" name="object 9"/>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10" name="object 10"/>
          <p:cNvSpPr txBox="1"/>
          <p:nvPr/>
        </p:nvSpPr>
        <p:spPr>
          <a:xfrm>
            <a:off x="3394110" y="4978025"/>
            <a:ext cx="3592314" cy="1213153"/>
          </a:xfrm>
          <a:prstGeom prst="rect">
            <a:avLst/>
          </a:prstGeom>
        </p:spPr>
        <p:txBody>
          <a:bodyPr vert="horz" wrap="square" lIns="0" tIns="335280" rIns="0" bIns="0" rtlCol="0">
            <a:spAutoFit/>
          </a:bodyPr>
          <a:lstStyle/>
          <a:p>
            <a:pPr algn="ctr">
              <a:lnSpc>
                <a:spcPct val="100000"/>
              </a:lnSpc>
              <a:spcBef>
                <a:spcPts val="2640"/>
              </a:spcBef>
            </a:pPr>
            <a:r>
              <a:rPr lang="ru-RU" sz="2800" dirty="0">
                <a:solidFill>
                  <a:srgbClr val="00AEEF"/>
                </a:solidFill>
                <a:latin typeface="Roboto-Medium"/>
                <a:cs typeface="Roboto-Medium"/>
              </a:rPr>
              <a:t>НАЗВАНИЕ СТРАНЫ</a:t>
            </a:r>
          </a:p>
          <a:p>
            <a:pPr algn="ctr">
              <a:lnSpc>
                <a:spcPct val="100000"/>
              </a:lnSpc>
              <a:spcBef>
                <a:spcPts val="1275"/>
              </a:spcBef>
            </a:pPr>
            <a:r>
              <a:rPr lang="ru-RU" sz="1800" dirty="0">
                <a:solidFill>
                  <a:srgbClr val="00AEEF"/>
                </a:solidFill>
                <a:latin typeface="Roboto-Medium"/>
                <a:cs typeface="Roboto-Medium"/>
              </a:rPr>
              <a:t>Время и место</a:t>
            </a:r>
          </a:p>
        </p:txBody>
      </p:sp>
      <p:sp>
        <p:nvSpPr>
          <p:cNvPr id="12" name="object 4">
            <a:extLst>
              <a:ext uri="{FF2B5EF4-FFF2-40B4-BE49-F238E27FC236}">
                <a16:creationId xmlns:a16="http://schemas.microsoft.com/office/drawing/2014/main" id="{27B2CF28-B107-4411-9F91-C6DB915040E9}"/>
              </a:ext>
            </a:extLst>
          </p:cNvPr>
          <p:cNvSpPr txBox="1"/>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dirty="0">
              <a:latin typeface="Arial"/>
              <a:cs typeface="Arial"/>
            </a:endParaRPr>
          </a:p>
        </p:txBody>
      </p:sp>
      <p:sp>
        <p:nvSpPr>
          <p:cNvPr id="13" name="object 9">
            <a:extLst>
              <a:ext uri="{FF2B5EF4-FFF2-40B4-BE49-F238E27FC236}">
                <a16:creationId xmlns:a16="http://schemas.microsoft.com/office/drawing/2014/main" id="{DB39C1A1-4CDD-4C22-94F5-05F7A4F76F99}"/>
              </a:ext>
            </a:extLst>
          </p:cNvPr>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dirty="0">
              <a:latin typeface="Arial"/>
              <a:cs typeface="Arial"/>
            </a:endParaRPr>
          </a:p>
        </p:txBody>
      </p:sp>
      <p:sp>
        <p:nvSpPr>
          <p:cNvPr id="14" name="object 11">
            <a:extLst>
              <a:ext uri="{FF2B5EF4-FFF2-40B4-BE49-F238E27FC236}">
                <a16:creationId xmlns:a16="http://schemas.microsoft.com/office/drawing/2014/main" id="{0F6897FD-528A-4DE3-8BAB-39A24AC303A0}"/>
              </a:ext>
            </a:extLst>
          </p:cNvPr>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dirty="0">
              <a:latin typeface="Arial"/>
              <a:cs typeface="Arial"/>
            </a:endParaRPr>
          </a:p>
        </p:txBody>
      </p:sp>
      <p:pic>
        <p:nvPicPr>
          <p:cNvPr id="15" name="Picture 1" descr="Graphical user interface, text&#10;&#10;Description automatically generated">
            <a:extLst>
              <a:ext uri="{FF2B5EF4-FFF2-40B4-BE49-F238E27FC236}">
                <a16:creationId xmlns:a16="http://schemas.microsoft.com/office/drawing/2014/main" id="{059C7244-D60E-4EF8-95B4-CE247A8E0B18}"/>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98126" y="6373347"/>
            <a:ext cx="2619375" cy="6953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8525" y="53340"/>
            <a:ext cx="1847850" cy="513080"/>
          </a:xfrm>
          <a:prstGeom prst="rect">
            <a:avLst/>
          </a:prstGeom>
        </p:spPr>
        <p:txBody>
          <a:bodyPr vert="horz" wrap="square" lIns="0" tIns="12700" rIns="0" bIns="0" rtlCol="0">
            <a:spAutoFit/>
          </a:bodyPr>
          <a:lstStyle/>
          <a:p>
            <a:pPr marL="12700">
              <a:lnSpc>
                <a:spcPct val="100000"/>
              </a:lnSpc>
              <a:spcBef>
                <a:spcPts val="100"/>
              </a:spcBef>
            </a:pPr>
            <a:r>
              <a:rPr lang="ru-RU" sz="3200" dirty="0">
                <a:latin typeface="Roboto"/>
                <a:cs typeface="Roboto"/>
              </a:rPr>
              <a:t>Вопросы</a:t>
            </a:r>
          </a:p>
        </p:txBody>
      </p:sp>
      <p:sp>
        <p:nvSpPr>
          <p:cNvPr id="3" name="object 3"/>
          <p:cNvSpPr/>
          <p:nvPr/>
        </p:nvSpPr>
        <p:spPr>
          <a:xfrm>
            <a:off x="4988471" y="2015185"/>
            <a:ext cx="2750877" cy="353247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4" name="object 4"/>
          <p:cNvSpPr txBox="1"/>
          <p:nvPr/>
        </p:nvSpPr>
        <p:spPr>
          <a:xfrm>
            <a:off x="1689101" y="2581655"/>
            <a:ext cx="3237542" cy="2745367"/>
          </a:xfrm>
          <a:prstGeom prst="rect">
            <a:avLst/>
          </a:prstGeom>
        </p:spPr>
        <p:txBody>
          <a:bodyPr vert="horz" wrap="square" lIns="0" tIns="6350" rIns="0" bIns="0" rtlCol="0">
            <a:spAutoFit/>
          </a:bodyPr>
          <a:lstStyle/>
          <a:p>
            <a:pPr marL="12700" marR="5080" indent="-12700" algn="r">
              <a:lnSpc>
                <a:spcPct val="101099"/>
              </a:lnSpc>
              <a:spcBef>
                <a:spcPts val="50"/>
              </a:spcBef>
              <a:tabLst>
                <a:tab pos="1852930" algn="l"/>
              </a:tabLst>
            </a:pPr>
            <a:r>
              <a:rPr lang="ru-RU" sz="3600" b="1" dirty="0">
                <a:solidFill>
                  <a:srgbClr val="0070C0"/>
                </a:solidFill>
                <a:latin typeface="+mj-lt"/>
                <a:cs typeface="Calibri" panose="020F0502020204030204" pitchFamily="34" charset="0"/>
              </a:rPr>
              <a:t>ПРЕЖДЕ ЧЕМ МЫ НАЧНЕМ, ЕСТЬ ЛИ ВОПРОСЫ?</a:t>
            </a:r>
          </a:p>
          <a:p>
            <a:pPr marL="12700" marR="5080" indent="1591310">
              <a:lnSpc>
                <a:spcPct val="101099"/>
              </a:lnSpc>
              <a:spcBef>
                <a:spcPts val="50"/>
              </a:spcBef>
              <a:tabLst>
                <a:tab pos="1852930" algn="l"/>
              </a:tabLst>
            </a:pPr>
            <a:endParaRPr lang="ru-RU" sz="3500" b="1" dirty="0">
              <a:solidFill>
                <a:srgbClr val="0070C0"/>
              </a:solidFill>
              <a:latin typeface="Roboto"/>
              <a:cs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lang="ru-RU" sz="2400" dirty="0">
                <a:solidFill>
                  <a:srgbClr val="D2232A"/>
                </a:solidFill>
                <a:latin typeface="Roboto-Medium"/>
                <a:cs typeface="Roboto-Medium"/>
              </a:rPr>
              <a:t>ИМИТАЦИОННЫЕ УЧЕНИЯ</a:t>
            </a:r>
          </a:p>
        </p:txBody>
      </p:sp>
      <p:sp>
        <p:nvSpPr>
          <p:cNvPr id="4" name="object 4"/>
          <p:cNvSpPr/>
          <p:nvPr/>
        </p:nvSpPr>
        <p:spPr>
          <a:xfrm>
            <a:off x="378180" y="158483"/>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dirty="0"/>
          </a:p>
        </p:txBody>
      </p:sp>
      <p:sp>
        <p:nvSpPr>
          <p:cNvPr id="5" name="object 5"/>
          <p:cNvSpPr txBox="1"/>
          <p:nvPr/>
        </p:nvSpPr>
        <p:spPr>
          <a:xfrm>
            <a:off x="6870700" y="4659883"/>
            <a:ext cx="3581400" cy="566822"/>
          </a:xfrm>
          <a:prstGeom prst="rect">
            <a:avLst/>
          </a:prstGeom>
        </p:spPr>
        <p:txBody>
          <a:bodyPr vert="horz" wrap="square" lIns="0" tIns="12700" rIns="0" bIns="0" rtlCol="0">
            <a:spAutoFit/>
          </a:bodyPr>
          <a:lstStyle/>
          <a:p>
            <a:pPr marL="12700">
              <a:lnSpc>
                <a:spcPct val="100000"/>
              </a:lnSpc>
              <a:spcBef>
                <a:spcPts val="100"/>
              </a:spcBef>
            </a:pPr>
            <a:r>
              <a:rPr lang="ru-RU" sz="3600" dirty="0">
                <a:latin typeface="Roboto-Medium"/>
                <a:cs typeface="Roboto-Medium"/>
              </a:rPr>
              <a:t>Первая часть</a:t>
            </a: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8" name="object 8"/>
          <p:cNvSpPr txBox="1"/>
          <p:nvPr/>
        </p:nvSpPr>
        <p:spPr>
          <a:xfrm>
            <a:off x="5745198" y="5652516"/>
            <a:ext cx="4396105" cy="628377"/>
          </a:xfrm>
          <a:prstGeom prst="rect">
            <a:avLst/>
          </a:prstGeom>
        </p:spPr>
        <p:txBody>
          <a:bodyPr vert="horz" wrap="square" lIns="0" tIns="12700" rIns="0" bIns="0" rtlCol="0">
            <a:spAutoFit/>
          </a:bodyPr>
          <a:lstStyle/>
          <a:p>
            <a:pPr marL="12700">
              <a:lnSpc>
                <a:spcPct val="100000"/>
              </a:lnSpc>
              <a:spcBef>
                <a:spcPts val="100"/>
              </a:spcBef>
            </a:pPr>
            <a:r>
              <a:rPr lang="ru-RU" sz="2000" b="1" dirty="0">
                <a:latin typeface="Roboto-Medium"/>
                <a:cs typeface="Roboto-Medium"/>
              </a:rPr>
              <a:t>СТРАТЕГИЧЕСКОЕ РУКОВОДСТВО И КООРДИНАЦИЯ</a:t>
            </a:r>
          </a:p>
        </p:txBody>
      </p:sp>
      <p:sp>
        <p:nvSpPr>
          <p:cNvPr id="9" name="object 9"/>
          <p:cNvSpPr/>
          <p:nvPr/>
        </p:nvSpPr>
        <p:spPr>
          <a:xfrm>
            <a:off x="850901" y="1495044"/>
            <a:ext cx="5334000" cy="3684473"/>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0" name="object 4">
            <a:extLst>
              <a:ext uri="{FF2B5EF4-FFF2-40B4-BE49-F238E27FC236}">
                <a16:creationId xmlns:a16="http://schemas.microsoft.com/office/drawing/2014/main" id="{D0CC2FA3-7CEC-44E8-BBD1-80177C457D08}"/>
              </a:ext>
            </a:extLst>
          </p:cNvPr>
          <p:cNvSpPr txBox="1"/>
          <p:nvPr/>
        </p:nvSpPr>
        <p:spPr>
          <a:xfrm>
            <a:off x="8593211" y="67396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dirty="0">
              <a:latin typeface="Arial"/>
              <a:cs typeface="Arial"/>
            </a:endParaRPr>
          </a:p>
        </p:txBody>
      </p:sp>
      <p:sp>
        <p:nvSpPr>
          <p:cNvPr id="11" name="object 9">
            <a:extLst>
              <a:ext uri="{FF2B5EF4-FFF2-40B4-BE49-F238E27FC236}">
                <a16:creationId xmlns:a16="http://schemas.microsoft.com/office/drawing/2014/main" id="{0DA31601-8356-4347-936E-5213BAC7DEEB}"/>
              </a:ext>
            </a:extLst>
          </p:cNvPr>
          <p:cNvSpPr txBox="1"/>
          <p:nvPr/>
        </p:nvSpPr>
        <p:spPr>
          <a:xfrm>
            <a:off x="8578812" y="68168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dirty="0">
              <a:latin typeface="Arial"/>
              <a:cs typeface="Arial"/>
            </a:endParaRPr>
          </a:p>
        </p:txBody>
      </p:sp>
      <p:sp>
        <p:nvSpPr>
          <p:cNvPr id="12" name="object 11">
            <a:extLst>
              <a:ext uri="{FF2B5EF4-FFF2-40B4-BE49-F238E27FC236}">
                <a16:creationId xmlns:a16="http://schemas.microsoft.com/office/drawing/2014/main" id="{F38F259D-E015-47B7-A4BE-4B30152F4BAD}"/>
              </a:ext>
            </a:extLst>
          </p:cNvPr>
          <p:cNvSpPr txBox="1"/>
          <p:nvPr/>
        </p:nvSpPr>
        <p:spPr>
          <a:xfrm>
            <a:off x="9547212" y="70286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dirty="0">
              <a:latin typeface="Arial"/>
              <a:cs typeface="Arial"/>
            </a:endParaRPr>
          </a:p>
        </p:txBody>
      </p:sp>
      <p:pic>
        <p:nvPicPr>
          <p:cNvPr id="13" name="Picture 1" descr="Graphical user interface, text&#10;&#10;Description automatically generated">
            <a:extLst>
              <a:ext uri="{FF2B5EF4-FFF2-40B4-BE49-F238E27FC236}">
                <a16:creationId xmlns:a16="http://schemas.microsoft.com/office/drawing/2014/main" id="{AC51F489-F83C-4430-9BBC-D0B212932AE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90880" y="6391972"/>
            <a:ext cx="2619375" cy="695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ru-RU" sz="3158" dirty="0"/>
              <a:t>Сценарий</a:t>
            </a:r>
          </a:p>
        </p:txBody>
      </p:sp>
      <p:sp>
        <p:nvSpPr>
          <p:cNvPr id="3" name="object 3"/>
          <p:cNvSpPr/>
          <p:nvPr/>
        </p:nvSpPr>
        <p:spPr>
          <a:xfrm>
            <a:off x="241299" y="812800"/>
            <a:ext cx="10212725" cy="6248399"/>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endParaRPr lang="ru-RU" sz="1600" dirty="0">
              <a:solidFill>
                <a:prstClr val="black"/>
              </a:solidFill>
              <a:latin typeface="Calibri"/>
            </a:endParaRPr>
          </a:p>
          <a:p>
            <a:pPr defTabSz="802020"/>
            <a:r>
              <a:rPr lang="ru-RU" sz="1600" dirty="0">
                <a:solidFill>
                  <a:prstClr val="black"/>
                </a:solidFill>
                <a:latin typeface="Calibri"/>
              </a:rPr>
              <a:t>В городе ХХХ проживает порядка 75 000 жителей и действуют различные государственные и частные предприятия. </a:t>
            </a:r>
          </a:p>
          <a:p>
            <a:pPr defTabSz="802020"/>
            <a:r>
              <a:rPr lang="ru-RU" sz="1600" dirty="0">
                <a:solidFill>
                  <a:prstClr val="black"/>
                </a:solidFill>
                <a:latin typeface="Calibri"/>
              </a:rPr>
              <a:t>Это важный в сельскохозяйственном отношении город, который также популярен среди туристов благодаря пляжам и живописным земледельческим ландшафтам. Город удален от столицы государства, однако занимает важное место в регионе и имеет хорошее транспортное сообщение с другими частями страны.</a:t>
            </a:r>
          </a:p>
          <a:p>
            <a:pPr defTabSz="802020"/>
            <a:endParaRPr lang="en-US" sz="1600" dirty="0">
              <a:solidFill>
                <a:prstClr val="black"/>
              </a:solidFill>
              <a:latin typeface="Calibri"/>
            </a:endParaRPr>
          </a:p>
          <a:p>
            <a:pPr defTabSz="802020"/>
            <a:r>
              <a:rPr lang="ru-RU" sz="1600" dirty="0">
                <a:solidFill>
                  <a:prstClr val="black"/>
                </a:solidFill>
                <a:latin typeface="Calibri"/>
              </a:rPr>
              <a:t>После смягчения некоторых мер, направленных на сдерживание передачи COVID‑19 (возобновление работы кафе, ресторанов и некоторых магазинов), в городе начинается постепенный рост случаев заболевания. По данным местных новостных изданий репродуктивное число вируса выросло до 1,2; звучат призывы к введению обязательного ношения масок во всех общественных местах.</a:t>
            </a:r>
          </a:p>
          <a:p>
            <a:pPr defTabSz="802020"/>
            <a:endParaRPr lang="en-US" sz="1600" dirty="0">
              <a:solidFill>
                <a:prstClr val="black"/>
              </a:solidFill>
              <a:latin typeface="Calibri"/>
            </a:endParaRPr>
          </a:p>
          <a:p>
            <a:pPr defTabSz="802020"/>
            <a:r>
              <a:rPr lang="ru-RU" sz="1600" dirty="0">
                <a:solidFill>
                  <a:prstClr val="black"/>
                </a:solidFill>
                <a:latin typeface="Calibri"/>
              </a:rPr>
              <a:t>Крупнейшим работодателем в городе является компания "123 Foods". Это государственно‑частное сельскохозяйственное предприятие, управляющее одним из крупнейших заводов по переработке мяса птицы, на котором работают около 1200 человек. На территории завода расположено несколько цехов по переработке мяса, в которых на небольшой площади работают мясники, и имеются специализированные закрытые помещения для упаковки продукции. Многие из сотрудников предприятия – мигранты, которые проживают в переполненных помещениях, предоставленных работодателем, хотя некоторые сотрудники проживают в местной общине. После того как ряд работников предъявили жалобы на симптомы COVID-19, в понедельник был проведен массовый скрининг сотрудников, в результате которого было выявлено 350 случаев заболевания.</a:t>
            </a:r>
          </a:p>
          <a:p>
            <a:pPr defTabSz="802020"/>
            <a:endParaRPr lang="en-US" sz="1600" dirty="0">
              <a:solidFill>
                <a:prstClr val="black"/>
              </a:solidFill>
              <a:latin typeface="Calibri"/>
            </a:endParaRPr>
          </a:p>
          <a:p>
            <a:pPr defTabSz="802020"/>
            <a:r>
              <a:rPr lang="ru-RU" sz="1600" dirty="0">
                <a:solidFill>
                  <a:prstClr val="black"/>
                </a:solidFill>
                <a:latin typeface="Calibri"/>
              </a:rPr>
              <a:t>В тот же день из дома отдыха "ABC Hotel and Resort", в котором работают 270 сотрудников, поступила информация о наличии симптомов COVID-19 у двух гостей. Трое сотрудников заболели. Весь персонал гостиницы проживает поблизости.</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dirty="0">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endParaRPr sz="1579" dirty="0">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dirty="0">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endParaRPr sz="1579" dirty="0">
                <a:solidFill>
                  <a:prstClr val="black"/>
                </a:solidFill>
                <a:latin typeface="Calibri"/>
              </a:endParaRPr>
            </a:p>
          </p:txBody>
        </p:sp>
      </p:grpSp>
      <p:sp>
        <p:nvSpPr>
          <p:cNvPr id="10" name="object 10"/>
          <p:cNvSpPr txBox="1"/>
          <p:nvPr/>
        </p:nvSpPr>
        <p:spPr>
          <a:xfrm>
            <a:off x="7052297" y="147706"/>
            <a:ext cx="3404622" cy="389734"/>
          </a:xfrm>
          <a:prstGeom prst="rect">
            <a:avLst/>
          </a:prstGeom>
          <a:solidFill>
            <a:srgbClr val="D86422"/>
          </a:solidFill>
        </p:spPr>
        <p:txBody>
          <a:bodyPr vert="horz" wrap="square" lIns="0" tIns="118630" rIns="0" bIns="0" rtlCol="0">
            <a:spAutoFit/>
          </a:bodyPr>
          <a:lstStyle/>
          <a:p>
            <a:pPr marL="942374" defTabSz="802020">
              <a:spcBef>
                <a:spcPts val="934"/>
              </a:spcBef>
            </a:pPr>
            <a:r>
              <a:rPr lang="ru-RU" sz="1754" dirty="0">
                <a:solidFill>
                  <a:srgbClr val="FFFFFF"/>
                </a:solidFill>
                <a:latin typeface="Arial Black"/>
                <a:cs typeface="Arial Black"/>
              </a:rPr>
              <a:t>ИМИТАЦИЯ</a:t>
            </a:r>
          </a:p>
        </p:txBody>
      </p:sp>
      <p:sp>
        <p:nvSpPr>
          <p:cNvPr id="12" name="object 12"/>
          <p:cNvSpPr txBox="1">
            <a:spLocks noGrp="1"/>
          </p:cNvSpPr>
          <p:nvPr>
            <p:ph type="sldNum" sz="quarter" idx="7"/>
          </p:nvPr>
        </p:nvSpPr>
        <p:spPr>
          <a:xfrm>
            <a:off x="9461501" y="7342359"/>
            <a:ext cx="1080070" cy="155748"/>
          </a:xfrm>
          <a:prstGeom prst="rect">
            <a:avLst/>
          </a:prstGeom>
        </p:spPr>
        <p:txBody>
          <a:bodyPr vert="horz" wrap="square" lIns="0" tIns="0" rIns="0" bIns="0" rtlCol="0">
            <a:spAutoFit/>
          </a:bodyPr>
          <a:lstStyle/>
          <a:p>
            <a:pPr marL="11139" defTabSz="802020">
              <a:lnSpc>
                <a:spcPts val="1250"/>
              </a:lnSpc>
            </a:pPr>
            <a:r>
              <a:rPr lang="ru-RU" dirty="0">
                <a:solidFill>
                  <a:prstClr val="white"/>
                </a:solidFill>
              </a:rPr>
              <a:t>страница </a:t>
            </a:r>
            <a:fld id="{81D60167-4931-47E6-BA6A-407CBD079E47}" type="slidenum">
              <a:rPr dirty="0">
                <a:solidFill>
                  <a:prstClr val="white"/>
                </a:solidFill>
              </a:rPr>
              <a:pPr marL="11139" defTabSz="802020">
                <a:lnSpc>
                  <a:spcPts val="1250"/>
                </a:lnSpc>
              </a:pPr>
              <a:t>12</a:t>
            </a:fld>
            <a:endParaRPr dirty="0">
              <a:solidFill>
                <a:prstClr val="white"/>
              </a:solidFill>
            </a:endParaRPr>
          </a:p>
        </p:txBody>
      </p:sp>
      <p:sp>
        <p:nvSpPr>
          <p:cNvPr id="13" name="object 13"/>
          <p:cNvSpPr txBox="1">
            <a:spLocks noGrp="1"/>
          </p:cNvSpPr>
          <p:nvPr>
            <p:ph type="ftr" sz="quarter" idx="5"/>
          </p:nvPr>
        </p:nvSpPr>
        <p:spPr>
          <a:xfrm>
            <a:off x="66894" y="7342359"/>
            <a:ext cx="1850806" cy="155879"/>
          </a:xfrm>
          <a:prstGeom prst="rect">
            <a:avLst/>
          </a:prstGeom>
        </p:spPr>
        <p:txBody>
          <a:bodyPr vert="horz" wrap="square" lIns="0" tIns="0" rIns="0" bIns="0" rtlCol="0">
            <a:spAutoFit/>
          </a:bodyPr>
          <a:lstStyle/>
          <a:p>
            <a:pPr marL="11139" defTabSz="802020">
              <a:lnSpc>
                <a:spcPts val="1250"/>
              </a:lnSpc>
            </a:pPr>
            <a:r>
              <a:rPr lang="ru-RU" dirty="0">
                <a:solidFill>
                  <a:prstClr val="white"/>
                </a:solidFill>
              </a:rPr>
              <a:t>ИМИТАЦИОННЫЕ УЧЕНИЯ</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dirty="0"/>
          </a:p>
        </p:txBody>
      </p:sp>
      <p:sp>
        <p:nvSpPr>
          <p:cNvPr id="3" name="object 3"/>
          <p:cNvSpPr txBox="1"/>
          <p:nvPr/>
        </p:nvSpPr>
        <p:spPr>
          <a:xfrm>
            <a:off x="9562952" y="830071"/>
            <a:ext cx="1012190" cy="345440"/>
          </a:xfrm>
          <a:prstGeom prst="rect">
            <a:avLst/>
          </a:prstGeom>
        </p:spPr>
        <p:txBody>
          <a:bodyPr vert="horz" wrap="square" lIns="0" tIns="12700" rIns="0" bIns="0" rtlCol="0">
            <a:spAutoFit/>
          </a:bodyPr>
          <a:lstStyle/>
          <a:p>
            <a:pPr marL="12700">
              <a:lnSpc>
                <a:spcPct val="100000"/>
              </a:lnSpc>
              <a:spcBef>
                <a:spcPts val="100"/>
              </a:spcBef>
            </a:pPr>
            <a:r>
              <a:rPr lang="ru-RU" sz="2100" b="1" dirty="0">
                <a:solidFill>
                  <a:srgbClr val="0070C0"/>
                </a:solidFill>
                <a:latin typeface="Arial"/>
                <a:cs typeface="Arial"/>
              </a:rPr>
              <a:t>30 мин.</a:t>
            </a:r>
          </a:p>
        </p:txBody>
      </p:sp>
      <p:sp>
        <p:nvSpPr>
          <p:cNvPr id="9" name="object 9"/>
          <p:cNvSpPr txBox="1">
            <a:spLocks noGrp="1"/>
          </p:cNvSpPr>
          <p:nvPr>
            <p:ph type="sldNum" sz="quarter" idx="7"/>
          </p:nvPr>
        </p:nvSpPr>
        <p:spPr>
          <a:xfrm>
            <a:off x="9476409" y="7325423"/>
            <a:ext cx="1061730" cy="166712"/>
          </a:xfrm>
          <a:prstGeom prst="rect">
            <a:avLst/>
          </a:prstGeom>
        </p:spPr>
        <p:txBody>
          <a:bodyPr vert="horz" wrap="square" lIns="0" tIns="0" rIns="0" bIns="0" rtlCol="0">
            <a:spAutoFit/>
          </a:bodyPr>
          <a:lstStyle/>
          <a:p>
            <a:pPr marL="12700">
              <a:lnSpc>
                <a:spcPts val="1315"/>
              </a:lnSpc>
            </a:pPr>
            <a:r>
              <a:rPr lang="ru-RU" dirty="0"/>
              <a:t>страница </a:t>
            </a:r>
            <a:fld id="{81D60167-4931-47E6-BA6A-407CBD079E47}" type="slidenum">
              <a:rPr dirty="0"/>
              <a:t>13</a:t>
            </a:fld>
            <a:endParaRPr dirty="0"/>
          </a:p>
        </p:txBody>
      </p:sp>
      <p:sp>
        <p:nvSpPr>
          <p:cNvPr id="10" name="object 10"/>
          <p:cNvSpPr txBox="1">
            <a:spLocks noGrp="1"/>
          </p:cNvSpPr>
          <p:nvPr>
            <p:ph type="ftr" sz="quarter" idx="5"/>
          </p:nvPr>
        </p:nvSpPr>
        <p:spPr>
          <a:xfrm>
            <a:off x="65580" y="7325423"/>
            <a:ext cx="1928320" cy="166712"/>
          </a:xfrm>
          <a:prstGeom prst="rect">
            <a:avLst/>
          </a:prstGeom>
        </p:spPr>
        <p:txBody>
          <a:bodyPr vert="horz" wrap="square" lIns="0" tIns="0" rIns="0" bIns="0" rtlCol="0">
            <a:spAutoFit/>
          </a:bodyPr>
          <a:lstStyle/>
          <a:p>
            <a:pPr marL="12700">
              <a:lnSpc>
                <a:spcPts val="1315"/>
              </a:lnSpc>
            </a:pPr>
            <a:r>
              <a:rPr lang="ru-RU" dirty="0"/>
              <a:t>ИМИТАЦИОННЫЕ УЧЕНИЯ</a:t>
            </a:r>
          </a:p>
        </p:txBody>
      </p:sp>
      <p:sp>
        <p:nvSpPr>
          <p:cNvPr id="4" name="object 4"/>
          <p:cNvSpPr txBox="1">
            <a:spLocks noGrp="1"/>
          </p:cNvSpPr>
          <p:nvPr>
            <p:ph type="title"/>
          </p:nvPr>
        </p:nvSpPr>
        <p:spPr>
          <a:xfrm>
            <a:off x="231518" y="0"/>
            <a:ext cx="7553582" cy="574040"/>
          </a:xfrm>
          <a:prstGeom prst="rect">
            <a:avLst/>
          </a:prstGeom>
        </p:spPr>
        <p:txBody>
          <a:bodyPr vert="horz" wrap="square" lIns="0" tIns="12700" rIns="0" bIns="0" rtlCol="0">
            <a:spAutoFit/>
          </a:bodyPr>
          <a:lstStyle/>
          <a:p>
            <a:pPr marL="12700">
              <a:lnSpc>
                <a:spcPct val="100000"/>
              </a:lnSpc>
              <a:spcBef>
                <a:spcPts val="100"/>
              </a:spcBef>
            </a:pPr>
            <a:r>
              <a:rPr lang="ru-RU" sz="3600" dirty="0"/>
              <a:t>Сессия 1</a:t>
            </a:r>
          </a:p>
        </p:txBody>
      </p:sp>
      <p:sp>
        <p:nvSpPr>
          <p:cNvPr id="5" name="object 5"/>
          <p:cNvSpPr txBox="1"/>
          <p:nvPr/>
        </p:nvSpPr>
        <p:spPr>
          <a:xfrm>
            <a:off x="282252" y="1036828"/>
            <a:ext cx="8417247" cy="505267"/>
          </a:xfrm>
          <a:prstGeom prst="rect">
            <a:avLst/>
          </a:prstGeom>
        </p:spPr>
        <p:txBody>
          <a:bodyPr vert="horz" wrap="square" lIns="0" tIns="12700" rIns="0" bIns="0" rtlCol="0">
            <a:spAutoFit/>
          </a:bodyPr>
          <a:lstStyle/>
          <a:p>
            <a:pPr marL="12700">
              <a:lnSpc>
                <a:spcPct val="100000"/>
              </a:lnSpc>
              <a:spcBef>
                <a:spcPts val="100"/>
              </a:spcBef>
            </a:pPr>
            <a:r>
              <a:rPr lang="ru-RU" sz="1600" dirty="0">
                <a:solidFill>
                  <a:srgbClr val="231F20"/>
                </a:solidFill>
                <a:latin typeface="Roboto"/>
                <a:cs typeface="Roboto"/>
              </a:rPr>
              <a:t>Сформируйте 3 – 6 групп* сообразно наиболее характерным для вас функциональным обязанностям.</a:t>
            </a:r>
          </a:p>
        </p:txBody>
      </p:sp>
      <p:sp>
        <p:nvSpPr>
          <p:cNvPr id="6" name="object 6"/>
          <p:cNvSpPr txBox="1"/>
          <p:nvPr/>
        </p:nvSpPr>
        <p:spPr>
          <a:xfrm>
            <a:off x="276704" y="1638299"/>
            <a:ext cx="10079990" cy="763270"/>
          </a:xfrm>
          <a:prstGeom prst="rect">
            <a:avLst/>
          </a:prstGeom>
        </p:spPr>
        <p:txBody>
          <a:bodyPr vert="horz" wrap="square" lIns="0" tIns="9525" rIns="0" bIns="0" rtlCol="0">
            <a:spAutoFit/>
          </a:bodyPr>
          <a:lstStyle/>
          <a:p>
            <a:pPr marL="12700" marR="5080">
              <a:lnSpc>
                <a:spcPct val="101299"/>
              </a:lnSpc>
              <a:spcBef>
                <a:spcPts val="75"/>
              </a:spcBef>
            </a:pPr>
            <a:r>
              <a:rPr lang="ru-RU" sz="1600" dirty="0">
                <a:solidFill>
                  <a:srgbClr val="231F20"/>
                </a:solidFill>
                <a:latin typeface="Roboto"/>
                <a:cs typeface="Roboto"/>
              </a:rPr>
              <a:t>В группах ознакомьтесь со сценарием, а также механизмами работы, по которым действует ваша группа. Охарактеризуйте имеющуюся нормативную или оперативную базу, на которой будет строиться борьба со вспышками заболевания на местах, как показано в этой части.</a:t>
            </a:r>
          </a:p>
        </p:txBody>
      </p:sp>
      <p:sp>
        <p:nvSpPr>
          <p:cNvPr id="7" name="object 7"/>
          <p:cNvSpPr txBox="1"/>
          <p:nvPr/>
        </p:nvSpPr>
        <p:spPr>
          <a:xfrm>
            <a:off x="276704" y="2646372"/>
            <a:ext cx="4460396" cy="4334072"/>
          </a:xfrm>
          <a:prstGeom prst="rect">
            <a:avLst/>
          </a:prstGeom>
          <a:ln w="25387">
            <a:solidFill>
              <a:srgbClr val="000000"/>
            </a:solidFill>
          </a:ln>
        </p:spPr>
        <p:txBody>
          <a:bodyPr vert="horz" wrap="square" lIns="0" tIns="33020" rIns="0" bIns="0" rtlCol="0">
            <a:spAutoFit/>
          </a:bodyPr>
          <a:lstStyle/>
          <a:p>
            <a:pPr marL="97155">
              <a:lnSpc>
                <a:spcPct val="100000"/>
              </a:lnSpc>
              <a:spcBef>
                <a:spcPts val="260"/>
              </a:spcBef>
            </a:pPr>
            <a:r>
              <a:rPr lang="ru-RU" sz="1400" dirty="0">
                <a:solidFill>
                  <a:srgbClr val="231F20"/>
                </a:solidFill>
                <a:latin typeface="Roboto-Medium"/>
                <a:cs typeface="Roboto-Medium"/>
              </a:rPr>
              <a:t>В составе группы составьте представление о:</a:t>
            </a:r>
          </a:p>
          <a:p>
            <a:pPr>
              <a:lnSpc>
                <a:spcPct val="100000"/>
              </a:lnSpc>
              <a:spcBef>
                <a:spcPts val="55"/>
              </a:spcBef>
            </a:pPr>
            <a:endParaRPr sz="1400" dirty="0">
              <a:latin typeface="Roboto-Medium"/>
              <a:cs typeface="Roboto-Medium"/>
            </a:endParaRPr>
          </a:p>
          <a:p>
            <a:pPr marL="326390" indent="-229235">
              <a:lnSpc>
                <a:spcPct val="100000"/>
              </a:lnSpc>
              <a:buChar char="•"/>
              <a:tabLst>
                <a:tab pos="325755" algn="l"/>
                <a:tab pos="326390" algn="l"/>
              </a:tabLst>
            </a:pPr>
            <a:r>
              <a:rPr lang="ru-RU" sz="1400" dirty="0">
                <a:solidFill>
                  <a:srgbClr val="231F20"/>
                </a:solidFill>
                <a:latin typeface="Roboto"/>
                <a:cs typeface="Roboto"/>
              </a:rPr>
              <a:t>важных аспектах стратегии действий;</a:t>
            </a:r>
          </a:p>
          <a:p>
            <a:pPr marL="325755" marR="575310" indent="-228600">
              <a:lnSpc>
                <a:spcPts val="1900"/>
              </a:lnSpc>
              <a:spcBef>
                <a:spcPts val="80"/>
              </a:spcBef>
              <a:buChar char="•"/>
              <a:tabLst>
                <a:tab pos="325755" algn="l"/>
                <a:tab pos="326390" algn="l"/>
              </a:tabLst>
            </a:pPr>
            <a:r>
              <a:rPr lang="ru-RU" sz="1400" dirty="0">
                <a:solidFill>
                  <a:srgbClr val="231F20"/>
                </a:solidFill>
                <a:latin typeface="Roboto"/>
                <a:cs typeface="Roboto"/>
              </a:rPr>
              <a:t>основных нормативно‑правовых актах, соблюдение которых обязательно;</a:t>
            </a:r>
          </a:p>
          <a:p>
            <a:pPr marL="326390" indent="-229235">
              <a:lnSpc>
                <a:spcPts val="1830"/>
              </a:lnSpc>
              <a:buChar char="•"/>
              <a:tabLst>
                <a:tab pos="325755" algn="l"/>
                <a:tab pos="326390" algn="l"/>
              </a:tabLst>
            </a:pPr>
            <a:r>
              <a:rPr lang="ru-RU" sz="1400" dirty="0">
                <a:solidFill>
                  <a:srgbClr val="231F20"/>
                </a:solidFill>
                <a:latin typeface="Roboto"/>
                <a:cs typeface="Roboto"/>
              </a:rPr>
              <a:t>стандартных операционных процедурах.</a:t>
            </a:r>
          </a:p>
          <a:p>
            <a:pPr>
              <a:lnSpc>
                <a:spcPct val="100000"/>
              </a:lnSpc>
              <a:spcBef>
                <a:spcPts val="5"/>
              </a:spcBef>
            </a:pPr>
            <a:endParaRPr sz="1400" dirty="0">
              <a:latin typeface="Roboto"/>
              <a:cs typeface="Roboto"/>
            </a:endParaRPr>
          </a:p>
          <a:p>
            <a:pPr marL="97155" marR="487680">
              <a:lnSpc>
                <a:spcPct val="99400"/>
              </a:lnSpc>
            </a:pPr>
            <a:r>
              <a:rPr lang="ru-RU" sz="1400" dirty="0">
                <a:solidFill>
                  <a:srgbClr val="231F20"/>
                </a:solidFill>
                <a:latin typeface="Roboto"/>
                <a:cs typeface="Roboto"/>
              </a:rPr>
              <a:t>Уделите внимание действующему законодательству, по которому в настоящее время ведется работа, а также любым положениям, которые находятся в разработке.</a:t>
            </a:r>
          </a:p>
          <a:p>
            <a:pPr marL="97155" marR="739140">
              <a:lnSpc>
                <a:spcPct val="103699"/>
              </a:lnSpc>
              <a:spcBef>
                <a:spcPts val="1800"/>
              </a:spcBef>
            </a:pPr>
            <a:r>
              <a:rPr lang="ru-RU" sz="1400" dirty="0">
                <a:solidFill>
                  <a:srgbClr val="231F20"/>
                </a:solidFill>
                <a:latin typeface="Roboto"/>
                <a:cs typeface="Roboto"/>
              </a:rPr>
              <a:t>Охарактеризуйте основные стратегии и их взаимосвязь с нормативными положениями.</a:t>
            </a:r>
          </a:p>
          <a:p>
            <a:pPr>
              <a:lnSpc>
                <a:spcPct val="100000"/>
              </a:lnSpc>
              <a:spcBef>
                <a:spcPts val="60"/>
              </a:spcBef>
            </a:pPr>
            <a:endParaRPr sz="1400" dirty="0">
              <a:latin typeface="Roboto"/>
              <a:cs typeface="Roboto"/>
            </a:endParaRPr>
          </a:p>
          <a:p>
            <a:pPr marL="97155" marR="941705">
              <a:lnSpc>
                <a:spcPts val="1900"/>
              </a:lnSpc>
              <a:spcBef>
                <a:spcPts val="5"/>
              </a:spcBef>
            </a:pPr>
            <a:r>
              <a:rPr lang="ru-RU" sz="1400" dirty="0">
                <a:solidFill>
                  <a:srgbClr val="231F20"/>
                </a:solidFill>
                <a:latin typeface="Roboto"/>
                <a:cs typeface="Roboto"/>
              </a:rPr>
              <a:t>Уделите внимание способам разрешения проблемы,</a:t>
            </a:r>
          </a:p>
          <a:p>
            <a:pPr marL="97155" marR="941705">
              <a:lnSpc>
                <a:spcPts val="1900"/>
              </a:lnSpc>
              <a:spcBef>
                <a:spcPts val="5"/>
              </a:spcBef>
            </a:pPr>
            <a:r>
              <a:rPr lang="ru-RU" sz="1400" dirty="0">
                <a:solidFill>
                  <a:srgbClr val="231F20"/>
                </a:solidFill>
                <a:latin typeface="Roboto"/>
                <a:cs typeface="Roboto"/>
              </a:rPr>
              <a:t>сформулированной в сценарии.</a:t>
            </a:r>
          </a:p>
        </p:txBody>
      </p:sp>
      <p:sp>
        <p:nvSpPr>
          <p:cNvPr id="8" name="object 8"/>
          <p:cNvSpPr txBox="1"/>
          <p:nvPr/>
        </p:nvSpPr>
        <p:spPr>
          <a:xfrm>
            <a:off x="4965700" y="2551571"/>
            <a:ext cx="5445447" cy="4523674"/>
          </a:xfrm>
          <a:prstGeom prst="rect">
            <a:avLst/>
          </a:prstGeom>
          <a:ln w="25387">
            <a:solidFill>
              <a:srgbClr val="000000"/>
            </a:solidFill>
          </a:ln>
        </p:spPr>
        <p:txBody>
          <a:bodyPr vert="horz" wrap="square" lIns="0" tIns="42545" rIns="0" bIns="0" rtlCol="0">
            <a:spAutoFit/>
          </a:bodyPr>
          <a:lstStyle/>
          <a:p>
            <a:pPr marL="90805" marR="528320">
              <a:lnSpc>
                <a:spcPts val="1900"/>
              </a:lnSpc>
              <a:spcBef>
                <a:spcPts val="335"/>
              </a:spcBef>
            </a:pPr>
            <a:r>
              <a:rPr lang="ru-RU" sz="1400" dirty="0">
                <a:solidFill>
                  <a:srgbClr val="231F20"/>
                </a:solidFill>
                <a:latin typeface="Roboto"/>
                <a:cs typeface="Roboto"/>
              </a:rPr>
              <a:t>Каждая группа представит результаты своего обсуждения, в том числе следующие аспекты:</a:t>
            </a:r>
          </a:p>
          <a:p>
            <a:pPr>
              <a:lnSpc>
                <a:spcPct val="100000"/>
              </a:lnSpc>
              <a:spcBef>
                <a:spcPts val="30"/>
              </a:spcBef>
            </a:pPr>
            <a:endParaRPr sz="1400" dirty="0">
              <a:latin typeface="Roboto"/>
              <a:cs typeface="Roboto"/>
            </a:endParaRPr>
          </a:p>
          <a:p>
            <a:pPr marL="376555" marR="149860" indent="-285750">
              <a:lnSpc>
                <a:spcPts val="1900"/>
              </a:lnSpc>
              <a:buFont typeface="Arial"/>
              <a:buChar char="•"/>
              <a:tabLst>
                <a:tab pos="376555" algn="l"/>
                <a:tab pos="377190" algn="l"/>
              </a:tabLst>
            </a:pPr>
            <a:r>
              <a:rPr lang="ru-RU" sz="1400" dirty="0">
                <a:solidFill>
                  <a:srgbClr val="231F20"/>
                </a:solidFill>
                <a:latin typeface="Roboto"/>
                <a:cs typeface="Roboto"/>
              </a:rPr>
              <a:t>Основана ли работа всех групп на одном и том же наборе законодательных актов, руководящих принципов и стандартных операционных процедур?</a:t>
            </a:r>
          </a:p>
          <a:p>
            <a:pPr marL="376555" indent="-286385">
              <a:lnSpc>
                <a:spcPts val="1830"/>
              </a:lnSpc>
              <a:buFont typeface="Arial"/>
              <a:buChar char="•"/>
              <a:tabLst>
                <a:tab pos="376555" algn="l"/>
                <a:tab pos="377190" algn="l"/>
              </a:tabLst>
            </a:pPr>
            <a:r>
              <a:rPr lang="ru-RU" sz="1400" dirty="0">
                <a:solidFill>
                  <a:srgbClr val="231F20"/>
                </a:solidFill>
                <a:latin typeface="Roboto"/>
                <a:cs typeface="Roboto"/>
              </a:rPr>
              <a:t>Имеются ли несоответствия в подходах и в чем они заключаются; действуют ли различные группы независимо от других в рамках собственных руководящих принципов?</a:t>
            </a:r>
          </a:p>
          <a:p>
            <a:pPr marL="376555" indent="-286385">
              <a:lnSpc>
                <a:spcPts val="1820"/>
              </a:lnSpc>
              <a:buFont typeface="Arial"/>
              <a:buChar char="•"/>
              <a:tabLst>
                <a:tab pos="376555" algn="l"/>
                <a:tab pos="377190" algn="l"/>
              </a:tabLst>
            </a:pPr>
            <a:r>
              <a:rPr lang="ru-RU" sz="1400" dirty="0">
                <a:solidFill>
                  <a:srgbClr val="231F20"/>
                </a:solidFill>
                <a:latin typeface="Roboto"/>
                <a:cs typeface="Roboto"/>
              </a:rPr>
              <a:t>В чем заключаются несоответствия и чем они обусловлены; в какой сфере и в какой момент возникли различия и чем они обусловлены?</a:t>
            </a:r>
          </a:p>
          <a:p>
            <a:pPr marL="376555" indent="-286385">
              <a:lnSpc>
                <a:spcPct val="100000"/>
              </a:lnSpc>
              <a:spcBef>
                <a:spcPts val="35"/>
              </a:spcBef>
              <a:buFont typeface="Arial"/>
              <a:buChar char="•"/>
              <a:tabLst>
                <a:tab pos="376555" algn="l"/>
                <a:tab pos="377190" algn="l"/>
              </a:tabLst>
            </a:pPr>
            <a:r>
              <a:rPr lang="ru-RU" sz="1400" dirty="0">
                <a:solidFill>
                  <a:srgbClr val="231F20"/>
                </a:solidFill>
                <a:latin typeface="Roboto"/>
                <a:cs typeface="Roboto"/>
              </a:rPr>
              <a:t>Каким образом осуществляется финансирование?</a:t>
            </a:r>
          </a:p>
          <a:p>
            <a:pPr marL="90805">
              <a:lnSpc>
                <a:spcPts val="1910"/>
              </a:lnSpc>
              <a:spcBef>
                <a:spcPts val="1870"/>
              </a:spcBef>
            </a:pPr>
            <a:r>
              <a:rPr lang="ru-RU" sz="1400" dirty="0">
                <a:solidFill>
                  <a:srgbClr val="231F20"/>
                </a:solidFill>
                <a:latin typeface="Roboto"/>
                <a:cs typeface="Roboto"/>
              </a:rPr>
              <a:t>Обсуждение на общей сессии</a:t>
            </a:r>
          </a:p>
          <a:p>
            <a:pPr marL="376555" indent="-286385">
              <a:lnSpc>
                <a:spcPts val="1895"/>
              </a:lnSpc>
              <a:buFont typeface="Arial"/>
              <a:buChar char="•"/>
              <a:tabLst>
                <a:tab pos="376555" algn="l"/>
                <a:tab pos="377190" algn="l"/>
              </a:tabLst>
            </a:pPr>
            <a:r>
              <a:rPr lang="ru-RU" sz="1400" dirty="0">
                <a:solidFill>
                  <a:srgbClr val="231F20"/>
                </a:solidFill>
                <a:latin typeface="Roboto"/>
                <a:cs typeface="Roboto"/>
              </a:rPr>
              <a:t>Рассмотрите возможные способы устранения несоответствий.</a:t>
            </a:r>
          </a:p>
          <a:p>
            <a:pPr marL="376555" indent="-286385">
              <a:lnSpc>
                <a:spcPts val="1910"/>
              </a:lnSpc>
              <a:buFont typeface="Arial"/>
              <a:buChar char="•"/>
              <a:tabLst>
                <a:tab pos="376555" algn="l"/>
                <a:tab pos="377190" algn="l"/>
              </a:tabLst>
            </a:pPr>
            <a:r>
              <a:rPr lang="ru-RU" sz="1400" dirty="0">
                <a:solidFill>
                  <a:srgbClr val="231F20"/>
                </a:solidFill>
                <a:latin typeface="Roboto"/>
                <a:cs typeface="Roboto"/>
              </a:rPr>
              <a:t>Выработайте стратегию для устранения несоответствий.</a:t>
            </a:r>
          </a:p>
          <a:p>
            <a:pPr marL="376555">
              <a:lnSpc>
                <a:spcPct val="100000"/>
              </a:lnSpc>
              <a:spcBef>
                <a:spcPts val="95"/>
              </a:spcBef>
            </a:pPr>
            <a:r>
              <a:rPr lang="ru-RU" sz="1400" dirty="0">
                <a:solidFill>
                  <a:srgbClr val="231F20"/>
                </a:solidFill>
                <a:latin typeface="Roboto"/>
                <a:cs typeface="Roboto"/>
              </a:rPr>
              <a:t>Примите в расчет финансовые показатели.</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lang="ru-RU" sz="2400" dirty="0">
                <a:solidFill>
                  <a:srgbClr val="D2232A"/>
                </a:solidFill>
                <a:latin typeface="Roboto-Medium"/>
                <a:cs typeface="Roboto-Medium"/>
              </a:rPr>
              <a:t>ИМИТАЦИОННЫЕ УЧЕНИЯ</a:t>
            </a: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dirty="0"/>
          </a:p>
        </p:txBody>
      </p:sp>
      <p:sp>
        <p:nvSpPr>
          <p:cNvPr id="5" name="object 5"/>
          <p:cNvSpPr txBox="1"/>
          <p:nvPr/>
        </p:nvSpPr>
        <p:spPr>
          <a:xfrm>
            <a:off x="7649456" y="3568700"/>
            <a:ext cx="2392680" cy="756920"/>
          </a:xfrm>
          <a:prstGeom prst="rect">
            <a:avLst/>
          </a:prstGeom>
        </p:spPr>
        <p:txBody>
          <a:bodyPr vert="horz" wrap="square" lIns="0" tIns="12700" rIns="0" bIns="0" rtlCol="0">
            <a:spAutoFit/>
          </a:bodyPr>
          <a:lstStyle/>
          <a:p>
            <a:pPr marL="12700">
              <a:lnSpc>
                <a:spcPct val="100000"/>
              </a:lnSpc>
              <a:spcBef>
                <a:spcPts val="100"/>
              </a:spcBef>
            </a:pPr>
            <a:r>
              <a:rPr lang="ru-RU" sz="4800" dirty="0">
                <a:latin typeface="Roboto-Medium"/>
                <a:cs typeface="Roboto-Medium"/>
              </a:rPr>
              <a:t>Часть вторая</a:t>
            </a: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8" name="object 8"/>
          <p:cNvSpPr txBox="1"/>
          <p:nvPr/>
        </p:nvSpPr>
        <p:spPr>
          <a:xfrm>
            <a:off x="5727700" y="5106923"/>
            <a:ext cx="4580255" cy="1211580"/>
          </a:xfrm>
          <a:prstGeom prst="rect">
            <a:avLst/>
          </a:prstGeom>
        </p:spPr>
        <p:txBody>
          <a:bodyPr vert="horz" wrap="square" lIns="0" tIns="13970" rIns="0" bIns="0" rtlCol="0">
            <a:spAutoFit/>
          </a:bodyPr>
          <a:lstStyle/>
          <a:p>
            <a:pPr marL="12700" marR="5080">
              <a:lnSpc>
                <a:spcPct val="99600"/>
              </a:lnSpc>
              <a:spcBef>
                <a:spcPts val="110"/>
              </a:spcBef>
            </a:pPr>
            <a:r>
              <a:rPr lang="ru-RU" sz="2600" b="1" dirty="0">
                <a:latin typeface="Roboto-Medium"/>
                <a:cs typeface="Roboto-Medium"/>
              </a:rPr>
              <a:t>Оценка ситуации в борьбе со вспышками инфекции на местах</a:t>
            </a:r>
          </a:p>
        </p:txBody>
      </p:sp>
      <p:sp>
        <p:nvSpPr>
          <p:cNvPr id="9" name="object 9"/>
          <p:cNvSpPr/>
          <p:nvPr/>
        </p:nvSpPr>
        <p:spPr>
          <a:xfrm>
            <a:off x="651264" y="1803400"/>
            <a:ext cx="4847836" cy="29718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0" name="object 4">
            <a:extLst>
              <a:ext uri="{FF2B5EF4-FFF2-40B4-BE49-F238E27FC236}">
                <a16:creationId xmlns:a16="http://schemas.microsoft.com/office/drawing/2014/main" id="{359C8753-5F2C-4D34-977C-EE963830499E}"/>
              </a:ext>
            </a:extLst>
          </p:cNvPr>
          <p:cNvSpPr txBox="1"/>
          <p:nvPr/>
        </p:nvSpPr>
        <p:spPr>
          <a:xfrm>
            <a:off x="8593211" y="67396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dirty="0">
              <a:latin typeface="Arial"/>
              <a:cs typeface="Arial"/>
            </a:endParaRPr>
          </a:p>
        </p:txBody>
      </p:sp>
      <p:sp>
        <p:nvSpPr>
          <p:cNvPr id="11" name="object 9">
            <a:extLst>
              <a:ext uri="{FF2B5EF4-FFF2-40B4-BE49-F238E27FC236}">
                <a16:creationId xmlns:a16="http://schemas.microsoft.com/office/drawing/2014/main" id="{9037236D-DCD6-4ECC-B5AD-50D5EED497A4}"/>
              </a:ext>
            </a:extLst>
          </p:cNvPr>
          <p:cNvSpPr txBox="1"/>
          <p:nvPr/>
        </p:nvSpPr>
        <p:spPr>
          <a:xfrm>
            <a:off x="8578812" y="68168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dirty="0">
              <a:latin typeface="Arial"/>
              <a:cs typeface="Arial"/>
            </a:endParaRPr>
          </a:p>
        </p:txBody>
      </p:sp>
      <p:sp>
        <p:nvSpPr>
          <p:cNvPr id="12" name="object 11">
            <a:extLst>
              <a:ext uri="{FF2B5EF4-FFF2-40B4-BE49-F238E27FC236}">
                <a16:creationId xmlns:a16="http://schemas.microsoft.com/office/drawing/2014/main" id="{1507C868-F685-4275-A13C-FDF491411125}"/>
              </a:ext>
            </a:extLst>
          </p:cNvPr>
          <p:cNvSpPr txBox="1"/>
          <p:nvPr/>
        </p:nvSpPr>
        <p:spPr>
          <a:xfrm>
            <a:off x="9547212" y="70286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dirty="0">
              <a:latin typeface="Arial"/>
              <a:cs typeface="Arial"/>
            </a:endParaRPr>
          </a:p>
        </p:txBody>
      </p:sp>
      <p:pic>
        <p:nvPicPr>
          <p:cNvPr id="13" name="Picture 1" descr="Graphical user interface, text&#10;&#10;Description automatically generated">
            <a:extLst>
              <a:ext uri="{FF2B5EF4-FFF2-40B4-BE49-F238E27FC236}">
                <a16:creationId xmlns:a16="http://schemas.microsoft.com/office/drawing/2014/main" id="{71843506-5DFD-40EF-B397-0B5509A5C75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90880" y="6391972"/>
            <a:ext cx="2619375" cy="6953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6425094" cy="566822"/>
          </a:xfrm>
          <a:prstGeom prst="rect">
            <a:avLst/>
          </a:prstGeom>
        </p:spPr>
        <p:txBody>
          <a:bodyPr vert="horz" wrap="square" lIns="0" tIns="12700" rIns="0" bIns="0" rtlCol="0">
            <a:spAutoFit/>
          </a:bodyPr>
          <a:lstStyle/>
          <a:p>
            <a:pPr marL="12700">
              <a:lnSpc>
                <a:spcPct val="100000"/>
              </a:lnSpc>
              <a:spcBef>
                <a:spcPts val="100"/>
              </a:spcBef>
            </a:pPr>
            <a:r>
              <a:rPr lang="ru-RU" sz="1800" dirty="0"/>
              <a:t>Меры для защиты здоровья населения и социальные меры: общие сведения</a:t>
            </a:r>
          </a:p>
        </p:txBody>
      </p:sp>
      <p:grpSp>
        <p:nvGrpSpPr>
          <p:cNvPr id="5" name="object 5"/>
          <p:cNvGrpSpPr/>
          <p:nvPr/>
        </p:nvGrpSpPr>
        <p:grpSpPr>
          <a:xfrm>
            <a:off x="6508158" y="91071"/>
            <a:ext cx="3949065" cy="556260"/>
            <a:chOff x="6508158" y="91071"/>
            <a:chExt cx="3949065" cy="556260"/>
          </a:xfrm>
        </p:grpSpPr>
        <p:sp>
          <p:nvSpPr>
            <p:cNvPr id="6" name="object 6"/>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dirty="0"/>
            </a:p>
          </p:txBody>
        </p:sp>
        <p:sp>
          <p:nvSpPr>
            <p:cNvPr id="7" name="object 7"/>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dirty="0"/>
            </a:p>
          </p:txBody>
        </p:sp>
        <p:sp>
          <p:nvSpPr>
            <p:cNvPr id="8" name="object 8"/>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dirty="0"/>
            </a:p>
          </p:txBody>
        </p:sp>
        <p:sp>
          <p:nvSpPr>
            <p:cNvPr id="9" name="object 9"/>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dirty="0"/>
            </a:p>
          </p:txBody>
        </p:sp>
      </p:grpSp>
      <p:sp>
        <p:nvSpPr>
          <p:cNvPr id="10" name="object 10"/>
          <p:cNvSpPr txBox="1"/>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lang="ru-RU" sz="1800" dirty="0">
                <a:solidFill>
                  <a:srgbClr val="FFFFFF"/>
                </a:solidFill>
                <a:latin typeface="Arial Black"/>
                <a:cs typeface="Arial Black"/>
              </a:rPr>
              <a:t>ИМИТАЦИЯ</a:t>
            </a:r>
          </a:p>
        </p:txBody>
      </p:sp>
      <p:sp>
        <p:nvSpPr>
          <p:cNvPr id="12" name="object 12"/>
          <p:cNvSpPr/>
          <p:nvPr/>
        </p:nvSpPr>
        <p:spPr>
          <a:xfrm>
            <a:off x="8703992" y="3860800"/>
            <a:ext cx="1834147" cy="2839527"/>
          </a:xfrm>
          <a:prstGeom prst="rect">
            <a:avLst/>
          </a:prstGeom>
          <a:blipFill>
            <a:blip r:embed="rId5" cstate="print"/>
            <a:stretch>
              <a:fillRect/>
            </a:stretch>
          </a:blipFill>
        </p:spPr>
        <p:txBody>
          <a:bodyPr wrap="square" lIns="0" tIns="0" rIns="0" bIns="0" rtlCol="0"/>
          <a:lstStyle/>
          <a:p>
            <a:endParaRPr dirty="0"/>
          </a:p>
        </p:txBody>
      </p:sp>
      <p:sp>
        <p:nvSpPr>
          <p:cNvPr id="13" name="object 13"/>
          <p:cNvSpPr txBox="1">
            <a:spLocks noGrp="1"/>
          </p:cNvSpPr>
          <p:nvPr>
            <p:ph type="sldNum" sz="quarter" idx="7"/>
          </p:nvPr>
        </p:nvSpPr>
        <p:spPr>
          <a:xfrm>
            <a:off x="9461500" y="7304049"/>
            <a:ext cx="1076639" cy="166712"/>
          </a:xfrm>
          <a:prstGeom prst="rect">
            <a:avLst/>
          </a:prstGeom>
        </p:spPr>
        <p:txBody>
          <a:bodyPr vert="horz" wrap="square" lIns="0" tIns="0" rIns="0" bIns="0" rtlCol="0">
            <a:spAutoFit/>
          </a:bodyPr>
          <a:lstStyle/>
          <a:p>
            <a:pPr marL="12700">
              <a:lnSpc>
                <a:spcPts val="1315"/>
              </a:lnSpc>
            </a:pPr>
            <a:r>
              <a:rPr lang="ru-RU" dirty="0"/>
              <a:t>страница </a:t>
            </a:r>
            <a:fld id="{81D60167-4931-47E6-BA6A-407CBD079E47}" type="slidenum">
              <a:rPr dirty="0"/>
              <a:t>15</a:t>
            </a:fld>
            <a:endParaRPr dirty="0"/>
          </a:p>
        </p:txBody>
      </p:sp>
      <p:sp>
        <p:nvSpPr>
          <p:cNvPr id="14" name="object 14"/>
          <p:cNvSpPr txBox="1">
            <a:spLocks noGrp="1"/>
          </p:cNvSpPr>
          <p:nvPr>
            <p:ph type="ftr" sz="quarter" idx="5"/>
          </p:nvPr>
        </p:nvSpPr>
        <p:spPr>
          <a:xfrm>
            <a:off x="65580" y="7325423"/>
            <a:ext cx="1928320" cy="166712"/>
          </a:xfrm>
          <a:prstGeom prst="rect">
            <a:avLst/>
          </a:prstGeom>
        </p:spPr>
        <p:txBody>
          <a:bodyPr vert="horz" wrap="square" lIns="0" tIns="0" rIns="0" bIns="0" rtlCol="0">
            <a:spAutoFit/>
          </a:bodyPr>
          <a:lstStyle/>
          <a:p>
            <a:pPr marL="12700">
              <a:lnSpc>
                <a:spcPts val="1315"/>
              </a:lnSpc>
            </a:pPr>
            <a:r>
              <a:rPr lang="ru-RU" dirty="0"/>
              <a:t>ИМИТАЦИОННЫЕ УЧЕНИЯ</a:t>
            </a:r>
          </a:p>
        </p:txBody>
      </p:sp>
      <p:sp>
        <p:nvSpPr>
          <p:cNvPr id="15" name="object 3">
            <a:extLst>
              <a:ext uri="{FF2B5EF4-FFF2-40B4-BE49-F238E27FC236}">
                <a16:creationId xmlns:a16="http://schemas.microsoft.com/office/drawing/2014/main" id="{ECDF9C8F-190F-4303-A02D-7450B524AF90}"/>
              </a:ext>
            </a:extLst>
          </p:cNvPr>
          <p:cNvSpPr/>
          <p:nvPr/>
        </p:nvSpPr>
        <p:spPr>
          <a:xfrm>
            <a:off x="119835" y="884205"/>
            <a:ext cx="8415195" cy="6096000"/>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12700">
              <a:lnSpc>
                <a:spcPct val="100000"/>
              </a:lnSpc>
              <a:tabLst>
                <a:tab pos="240665" algn="l"/>
                <a:tab pos="241300" algn="l"/>
              </a:tabLst>
            </a:pPr>
            <a:r>
              <a:rPr lang="ru-RU" sz="1400" dirty="0">
                <a:solidFill>
                  <a:srgbClr val="231F20"/>
                </a:solidFill>
                <a:latin typeface="Roboto"/>
                <a:cs typeface="Roboto"/>
              </a:rPr>
              <a:t>К мерам охраны общественного здоровья относятся:</a:t>
            </a:r>
          </a:p>
          <a:p>
            <a:pPr marL="480695" lvl="1" indent="-228600">
              <a:lnSpc>
                <a:spcPct val="100000"/>
              </a:lnSpc>
              <a:buChar char="•"/>
              <a:tabLst>
                <a:tab pos="480059" algn="l"/>
                <a:tab pos="480695" algn="l"/>
              </a:tabLst>
            </a:pPr>
            <a:r>
              <a:rPr lang="ru-RU" sz="1400" dirty="0">
                <a:solidFill>
                  <a:srgbClr val="231F20"/>
                </a:solidFill>
                <a:latin typeface="Roboto"/>
                <a:cs typeface="Roboto"/>
              </a:rPr>
              <a:t>меры индивидуальной защиты (гигиена рук, респираторный этикет, ношение масок и т.п.);</a:t>
            </a:r>
          </a:p>
          <a:p>
            <a:pPr marL="480695" lvl="1" indent="-228600">
              <a:lnSpc>
                <a:spcPct val="100000"/>
              </a:lnSpc>
              <a:buChar char="•"/>
              <a:tabLst>
                <a:tab pos="480059" algn="l"/>
                <a:tab pos="480695" algn="l"/>
              </a:tabLst>
            </a:pPr>
            <a:r>
              <a:rPr lang="ru-RU" sz="1400" dirty="0">
                <a:solidFill>
                  <a:srgbClr val="231F20"/>
                </a:solidFill>
                <a:latin typeface="Roboto"/>
                <a:cs typeface="Roboto"/>
              </a:rPr>
              <a:t>меры в отношении факторов окружающей среды;</a:t>
            </a:r>
          </a:p>
          <a:p>
            <a:pPr marL="480695" lvl="1" indent="-228600">
              <a:lnSpc>
                <a:spcPct val="100000"/>
              </a:lnSpc>
              <a:buChar char="•"/>
              <a:tabLst>
                <a:tab pos="480059" algn="l"/>
                <a:tab pos="480695" algn="l"/>
              </a:tabLst>
            </a:pPr>
            <a:r>
              <a:rPr lang="ru-RU" sz="1400" dirty="0">
                <a:solidFill>
                  <a:srgbClr val="231F20"/>
                </a:solidFill>
                <a:latin typeface="Roboto"/>
                <a:cs typeface="Roboto"/>
              </a:rPr>
              <a:t>соблюдение безопасной дистанции;</a:t>
            </a:r>
          </a:p>
          <a:p>
            <a:pPr marL="480695" lvl="1" indent="-228600">
              <a:lnSpc>
                <a:spcPct val="100000"/>
              </a:lnSpc>
              <a:buChar char="•"/>
              <a:tabLst>
                <a:tab pos="480059" algn="l"/>
                <a:tab pos="480695" algn="l"/>
              </a:tabLst>
            </a:pPr>
            <a:r>
              <a:rPr lang="ru-RU" sz="1400" dirty="0">
                <a:solidFill>
                  <a:srgbClr val="231F20"/>
                </a:solidFill>
                <a:latin typeface="Roboto"/>
                <a:cs typeface="Roboto"/>
              </a:rPr>
              <a:t>меры, касающиеся пассажирского сообщения.</a:t>
            </a:r>
          </a:p>
          <a:p>
            <a:pPr lvl="1">
              <a:lnSpc>
                <a:spcPct val="100000"/>
              </a:lnSpc>
              <a:buClr>
                <a:srgbClr val="231F20"/>
              </a:buClr>
              <a:buFont typeface="Roboto"/>
              <a:buChar char="•"/>
            </a:pPr>
            <a:endParaRPr lang="en-US" sz="1400" dirty="0">
              <a:latin typeface="Roboto"/>
              <a:cs typeface="Roboto"/>
            </a:endParaRPr>
          </a:p>
          <a:p>
            <a:pPr marL="241300" marR="7620" indent="-228600">
              <a:lnSpc>
                <a:spcPct val="100000"/>
              </a:lnSpc>
              <a:buChar char="•"/>
              <a:tabLst>
                <a:tab pos="241300" algn="l"/>
              </a:tabLst>
            </a:pPr>
            <a:r>
              <a:rPr lang="ru-RU" sz="1400" dirty="0">
                <a:solidFill>
                  <a:srgbClr val="231F20"/>
                </a:solidFill>
                <a:latin typeface="Roboto"/>
                <a:cs typeface="Roboto"/>
              </a:rPr>
              <a:t>Меры физического дистанцирования применяются по отношению к отдельным лицам (например, при изоляции заболевших и помещении контактных лиц в карантин) или отдельным населенным пунктам, определенным группам населения и населению в целом.</a:t>
            </a:r>
          </a:p>
          <a:p>
            <a:pPr>
              <a:lnSpc>
                <a:spcPct val="100000"/>
              </a:lnSpc>
              <a:buClr>
                <a:srgbClr val="231F20"/>
              </a:buClr>
              <a:buFont typeface="Roboto"/>
              <a:buChar char="•"/>
            </a:pPr>
            <a:endParaRPr lang="en-US" sz="1400" spc="-5" dirty="0">
              <a:solidFill>
                <a:srgbClr val="231F20"/>
              </a:solidFill>
              <a:latin typeface="Roboto"/>
            </a:endParaRPr>
          </a:p>
          <a:p>
            <a:pPr marL="241300" marR="5080" indent="-228600">
              <a:lnSpc>
                <a:spcPct val="100000"/>
              </a:lnSpc>
              <a:buChar char="•"/>
              <a:tabLst>
                <a:tab pos="241300" algn="l"/>
              </a:tabLst>
            </a:pPr>
            <a:r>
              <a:rPr lang="ru-RU" sz="1400" dirty="0">
                <a:solidFill>
                  <a:srgbClr val="231F20"/>
                </a:solidFill>
                <a:latin typeface="Roboto"/>
              </a:rPr>
              <a:t>При этом ряд стран ввели дополнительные широкомасштабные меры ЗЗНС, которые охватывают ограничения на передвижение, закрытие школ и предприятий, обязательный карантин для прибывающих из определенных географических районов и ограничения на международное пассажирское сообщение. Иногда такие меры называют режимом ограничений или самоизоляции.</a:t>
            </a:r>
          </a:p>
          <a:p>
            <a:pPr>
              <a:lnSpc>
                <a:spcPct val="100000"/>
              </a:lnSpc>
              <a:buClr>
                <a:srgbClr val="231F20"/>
              </a:buClr>
              <a:buFont typeface="Roboto"/>
              <a:buChar char="•"/>
            </a:pPr>
            <a:endParaRPr lang="en-US" sz="1400" spc="-5" dirty="0">
              <a:solidFill>
                <a:srgbClr val="231F20"/>
              </a:solidFill>
              <a:latin typeface="Roboto"/>
            </a:endParaRPr>
          </a:p>
          <a:p>
            <a:pPr marL="241300" marR="6985" indent="-228600">
              <a:lnSpc>
                <a:spcPct val="100000"/>
              </a:lnSpc>
              <a:buChar char="•"/>
              <a:tabLst>
                <a:tab pos="241300" algn="l"/>
              </a:tabLst>
            </a:pPr>
            <a:r>
              <a:rPr lang="ru-RU" sz="1400" dirty="0">
                <a:solidFill>
                  <a:srgbClr val="231F20"/>
                </a:solidFill>
                <a:latin typeface="Roboto"/>
              </a:rPr>
              <a:t>Необходимо обеспечить постоянную адаптацию мер ЗЗНС к интенсивности передачи инфекции, а также к потенциалу системы здравоохранения на национальном и субнациональном уровнях.</a:t>
            </a:r>
          </a:p>
          <a:p>
            <a:pPr marL="241300" marR="6985" indent="-228600">
              <a:lnSpc>
                <a:spcPct val="100000"/>
              </a:lnSpc>
              <a:buChar char="•"/>
              <a:tabLst>
                <a:tab pos="241300" algn="l"/>
              </a:tabLst>
            </a:pPr>
            <a:endParaRPr lang="en-US" sz="1400" spc="-5" dirty="0">
              <a:solidFill>
                <a:srgbClr val="231F20"/>
              </a:solidFill>
              <a:latin typeface="Roboto"/>
            </a:endParaRPr>
          </a:p>
          <a:p>
            <a:pPr marL="241300" marR="6985" indent="-228600">
              <a:lnSpc>
                <a:spcPct val="100000"/>
              </a:lnSpc>
              <a:buChar char="•"/>
              <a:tabLst>
                <a:tab pos="241300" algn="l"/>
              </a:tabLst>
            </a:pPr>
            <a:r>
              <a:rPr lang="ru-RU" sz="1400" dirty="0">
                <a:solidFill>
                  <a:srgbClr val="231F20"/>
                </a:solidFill>
                <a:latin typeface="Roboto"/>
                <a:cs typeface="Roboto"/>
              </a:rPr>
              <a:t>Решение о введении, корректировке или отмене ЗЗНС должно основываться главным образом на ситуационной оценке интенсивности передачи инфекции и способности системы здравоохранения реагировать, однако наряду с этим необходимо принять во внимание последствия, которые эти меры могут оказать на благополучие как всего общества в целом, так и отдельных лиц.</a:t>
            </a:r>
          </a:p>
          <a:p>
            <a:pPr marL="241300" marR="6985" indent="-228600">
              <a:lnSpc>
                <a:spcPct val="100000"/>
              </a:lnSpc>
              <a:buChar char="•"/>
              <a:tabLst>
                <a:tab pos="241300" algn="l"/>
              </a:tabLst>
            </a:pPr>
            <a:endParaRPr lang="en-US" sz="1400" dirty="0">
              <a:solidFill>
                <a:srgbClr val="231F20"/>
              </a:solidFill>
              <a:latin typeface="Roboto"/>
              <a:cs typeface="Roboto"/>
            </a:endParaRPr>
          </a:p>
          <a:p>
            <a:pPr marL="241300" marR="6985" indent="-228600">
              <a:lnSpc>
                <a:spcPct val="100000"/>
              </a:lnSpc>
              <a:buChar char="•"/>
              <a:tabLst>
                <a:tab pos="241300" algn="l"/>
              </a:tabLst>
            </a:pPr>
            <a:r>
              <a:rPr lang="ru-RU" sz="1400" dirty="0">
                <a:solidFill>
                  <a:srgbClr val="231F20"/>
                </a:solidFill>
                <a:latin typeface="Roboto"/>
                <a:cs typeface="Roboto"/>
              </a:rPr>
              <a:t>При корректировке ЗЗНС до введения изменений следует привлечь к участию представителей населения и провести полномасштабные консультации.</a:t>
            </a:r>
          </a:p>
        </p:txBody>
      </p:sp>
      <p:sp>
        <p:nvSpPr>
          <p:cNvPr id="16" name="Rectangle 15">
            <a:extLst>
              <a:ext uri="{FF2B5EF4-FFF2-40B4-BE49-F238E27FC236}">
                <a16:creationId xmlns:a16="http://schemas.microsoft.com/office/drawing/2014/main" id="{75EB88AD-2BDA-4EF2-959E-6373A8BBE348}"/>
              </a:ext>
            </a:extLst>
          </p:cNvPr>
          <p:cNvSpPr/>
          <p:nvPr/>
        </p:nvSpPr>
        <p:spPr>
          <a:xfrm>
            <a:off x="8535030" y="1204874"/>
            <a:ext cx="2209800" cy="1815882"/>
          </a:xfrm>
          <a:prstGeom prst="rect">
            <a:avLst/>
          </a:prstGeom>
        </p:spPr>
        <p:txBody>
          <a:bodyPr wrap="square">
            <a:spAutoFit/>
          </a:bodyPr>
          <a:lstStyle/>
          <a:p>
            <a:pPr marL="12700" lvl="0" algn="ctr">
              <a:spcBef>
                <a:spcPts val="1440"/>
              </a:spcBef>
            </a:pPr>
            <a:r>
              <a:rPr lang="ru-RU" sz="1600" b="1" dirty="0">
                <a:solidFill>
                  <a:srgbClr val="231F20"/>
                </a:solidFill>
                <a:latin typeface="Roboto"/>
                <a:cs typeface="Roboto"/>
              </a:rPr>
              <a:t>Показана крайняя важность мер для защиты здоровья населения и социальных мер (ЗЗНС) в ограничении передачи COVID-19 и сокращения смертности.</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5664344" cy="513080"/>
          </a:xfrm>
          <a:prstGeom prst="rect">
            <a:avLst/>
          </a:prstGeom>
        </p:spPr>
        <p:txBody>
          <a:bodyPr vert="horz" wrap="square" lIns="0" tIns="12700" rIns="0" bIns="0" rtlCol="0">
            <a:spAutoFit/>
          </a:bodyPr>
          <a:lstStyle/>
          <a:p>
            <a:pPr marL="12700">
              <a:lnSpc>
                <a:spcPct val="100000"/>
              </a:lnSpc>
              <a:spcBef>
                <a:spcPts val="100"/>
              </a:spcBef>
            </a:pPr>
            <a:r>
              <a:rPr lang="ru-RU" sz="3200" dirty="0"/>
              <a:t>ОЦЕНКА СИТУАЦИИ</a:t>
            </a:r>
          </a:p>
        </p:txBody>
      </p:sp>
      <p:grpSp>
        <p:nvGrpSpPr>
          <p:cNvPr id="3" name="object 3"/>
          <p:cNvGrpSpPr/>
          <p:nvPr/>
        </p:nvGrpSpPr>
        <p:grpSpPr>
          <a:xfrm>
            <a:off x="6508158" y="91071"/>
            <a:ext cx="3949065" cy="556260"/>
            <a:chOff x="6508158" y="91071"/>
            <a:chExt cx="3949065" cy="556260"/>
          </a:xfrm>
        </p:grpSpPr>
        <p:sp>
          <p:nvSpPr>
            <p:cNvPr id="4" name="object 4"/>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dirty="0"/>
            </a:p>
          </p:txBody>
        </p:sp>
        <p:sp>
          <p:nvSpPr>
            <p:cNvPr id="5" name="object 5"/>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dirty="0"/>
            </a:p>
          </p:txBody>
        </p:sp>
        <p:sp>
          <p:nvSpPr>
            <p:cNvPr id="6" name="object 6"/>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dirty="0"/>
            </a:p>
          </p:txBody>
        </p:sp>
        <p:sp>
          <p:nvSpPr>
            <p:cNvPr id="7" name="object 7"/>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dirty="0"/>
            </a:p>
          </p:txBody>
        </p:sp>
      </p:grpSp>
      <p:sp>
        <p:nvSpPr>
          <p:cNvPr id="8" name="object 8"/>
          <p:cNvSpPr txBox="1"/>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lang="ru-RU" sz="1800" dirty="0">
                <a:solidFill>
                  <a:srgbClr val="FFFFFF"/>
                </a:solidFill>
                <a:latin typeface="Arial Black"/>
                <a:cs typeface="Arial Black"/>
              </a:rPr>
              <a:t>ИМИТАЦИЯ</a:t>
            </a:r>
          </a:p>
        </p:txBody>
      </p:sp>
      <p:sp>
        <p:nvSpPr>
          <p:cNvPr id="9" name="object 9"/>
          <p:cNvSpPr txBox="1"/>
          <p:nvPr/>
        </p:nvSpPr>
        <p:spPr>
          <a:xfrm>
            <a:off x="238085" y="862076"/>
            <a:ext cx="10207625" cy="1996700"/>
          </a:xfrm>
          <a:prstGeom prst="rect">
            <a:avLst/>
          </a:prstGeom>
        </p:spPr>
        <p:txBody>
          <a:bodyPr vert="horz" wrap="square" lIns="0" tIns="13970" rIns="0" bIns="0" rtlCol="0">
            <a:spAutoFit/>
          </a:bodyPr>
          <a:lstStyle/>
          <a:p>
            <a:pPr marL="12700" marR="556895">
              <a:lnSpc>
                <a:spcPct val="99500"/>
              </a:lnSpc>
              <a:spcBef>
                <a:spcPts val="110"/>
              </a:spcBef>
            </a:pPr>
            <a:r>
              <a:rPr lang="ru-RU" sz="1600" dirty="0">
                <a:latin typeface="Calibri"/>
                <a:cs typeface="Calibri"/>
              </a:rPr>
              <a:t>Решение о введении, адаптации или отмене ЗЗНС должно основываться на ситуационной характеристике с использованием стандартной методологии, в которой общая оценка уровня ситуации дана с учетом сценария распространения инфекции и способности системы здравоохранения принимать ответные меры.</a:t>
            </a:r>
          </a:p>
          <a:p>
            <a:pPr>
              <a:lnSpc>
                <a:spcPct val="100000"/>
              </a:lnSpc>
              <a:spcBef>
                <a:spcPts val="55"/>
              </a:spcBef>
            </a:pPr>
            <a:endParaRPr sz="1600" dirty="0">
              <a:latin typeface="Calibri"/>
              <a:cs typeface="Calibri"/>
            </a:endParaRPr>
          </a:p>
          <a:p>
            <a:pPr marL="12700" marR="5080">
              <a:lnSpc>
                <a:spcPct val="99500"/>
              </a:lnSpc>
            </a:pPr>
            <a:r>
              <a:rPr lang="ru-RU" sz="1600" dirty="0">
                <a:latin typeface="Calibri"/>
                <a:cs typeface="Calibri"/>
              </a:rPr>
              <a:t>Для оценки как интенсивности передачи инфекции, так и способности системы здравоохранения реагировать, предусмотрены показатели и предлагаемые пороговые значения; в своей совокупности эти показатели задают основу для корректировки мер ЗЗНС.  Числовые показатели являются ориентировочными и должны быть адаптированы к условиям на местах.</a:t>
            </a:r>
          </a:p>
        </p:txBody>
      </p:sp>
      <p:sp>
        <p:nvSpPr>
          <p:cNvPr id="10" name="object 10"/>
          <p:cNvSpPr/>
          <p:nvPr/>
        </p:nvSpPr>
        <p:spPr>
          <a:xfrm>
            <a:off x="6810930" y="2928723"/>
            <a:ext cx="3505872" cy="3204416"/>
          </a:xfrm>
          <a:prstGeom prst="rect">
            <a:avLst/>
          </a:prstGeom>
          <a:blipFill>
            <a:blip r:embed="rId5" cstate="print"/>
            <a:stretch>
              <a:fillRect/>
            </a:stretch>
          </a:blipFill>
        </p:spPr>
        <p:txBody>
          <a:bodyPr wrap="square" lIns="0" tIns="0" rIns="0" bIns="0" rtlCol="0"/>
          <a:lstStyle/>
          <a:p>
            <a:endParaRPr dirty="0"/>
          </a:p>
        </p:txBody>
      </p:sp>
      <p:sp>
        <p:nvSpPr>
          <p:cNvPr id="11" name="object 11"/>
          <p:cNvSpPr txBox="1"/>
          <p:nvPr/>
        </p:nvSpPr>
        <p:spPr>
          <a:xfrm>
            <a:off x="238085" y="3009480"/>
            <a:ext cx="6404016" cy="4208588"/>
          </a:xfrm>
          <a:prstGeom prst="rect">
            <a:avLst/>
          </a:prstGeom>
        </p:spPr>
        <p:txBody>
          <a:bodyPr vert="horz" wrap="square" lIns="0" tIns="10795" rIns="0" bIns="0" rtlCol="0">
            <a:spAutoFit/>
          </a:bodyPr>
          <a:lstStyle/>
          <a:p>
            <a:pPr marL="12700" marR="27305">
              <a:lnSpc>
                <a:spcPct val="100800"/>
              </a:lnSpc>
              <a:spcBef>
                <a:spcPts val="200"/>
              </a:spcBef>
              <a:spcAft>
                <a:spcPts val="200"/>
              </a:spcAft>
            </a:pPr>
            <a:r>
              <a:rPr lang="ru-RU" sz="1100" b="1" dirty="0">
                <a:solidFill>
                  <a:srgbClr val="231F20"/>
                </a:solidFill>
                <a:latin typeface="Roboto"/>
                <a:cs typeface="Roboto"/>
              </a:rPr>
              <a:t>Ситуация уровня 0 </a:t>
            </a:r>
            <a:r>
              <a:rPr lang="ru-RU" sz="1100" dirty="0">
                <a:solidFill>
                  <a:srgbClr val="231F20"/>
                </a:solidFill>
                <a:latin typeface="Roboto"/>
                <a:cs typeface="Roboto"/>
              </a:rPr>
              <a:t>соответствует случаям отсутствия передачи вируса SARS-CoV-2 в предшествующие 28 дней. Система здравоохранения и органы общественного здравоохранения готовы к принятию ответных мер, однако ограничений на повседневную деятельность не вводят.</a:t>
            </a:r>
          </a:p>
          <a:p>
            <a:pPr marL="12700" marR="307975">
              <a:lnSpc>
                <a:spcPct val="99400"/>
              </a:lnSpc>
              <a:spcBef>
                <a:spcPts val="200"/>
              </a:spcBef>
              <a:spcAft>
                <a:spcPts val="200"/>
              </a:spcAft>
            </a:pPr>
            <a:r>
              <a:rPr lang="ru-RU" sz="1100" dirty="0">
                <a:solidFill>
                  <a:srgbClr val="231F20"/>
                </a:solidFill>
                <a:latin typeface="Roboto"/>
                <a:cs typeface="Roboto"/>
              </a:rPr>
              <a:t>В </a:t>
            </a:r>
            <a:r>
              <a:rPr lang="ru-RU" sz="1100" b="1" dirty="0">
                <a:solidFill>
                  <a:srgbClr val="231F20"/>
                </a:solidFill>
                <a:latin typeface="Roboto"/>
                <a:cs typeface="Roboto"/>
              </a:rPr>
              <a:t>ситуации уровня 1 </a:t>
            </a:r>
            <a:r>
              <a:rPr lang="ru-RU" sz="1100" dirty="0">
                <a:solidFill>
                  <a:srgbClr val="231F20"/>
                </a:solidFill>
                <a:latin typeface="Roboto"/>
                <a:cs typeface="Roboto"/>
              </a:rPr>
              <a:t>реализуют основные меры для предупреждения передачи инфекции; при наличии случаев заболевания развитие эпидемии контролируется путем введения эффективных мер в отношении заболевших лиц или их групп; в социальной и экономической сфере вводятся временные ограничения точечного характера.</a:t>
            </a:r>
          </a:p>
          <a:p>
            <a:pPr marL="12700">
              <a:lnSpc>
                <a:spcPts val="1390"/>
              </a:lnSpc>
              <a:spcBef>
                <a:spcPts val="200"/>
              </a:spcBef>
              <a:spcAft>
                <a:spcPts val="200"/>
              </a:spcAft>
            </a:pPr>
            <a:r>
              <a:rPr lang="ru-RU" sz="1100" b="1" dirty="0">
                <a:solidFill>
                  <a:srgbClr val="231F20"/>
                </a:solidFill>
                <a:latin typeface="Roboto"/>
                <a:cs typeface="Roboto"/>
              </a:rPr>
              <a:t>Ситуация уровня 2 </a:t>
            </a:r>
            <a:r>
              <a:rPr lang="ru-RU" sz="1100" dirty="0">
                <a:solidFill>
                  <a:srgbClr val="231F20"/>
                </a:solidFill>
                <a:latin typeface="Roboto"/>
                <a:cs typeface="Roboto"/>
              </a:rPr>
              <a:t>соответствует случаям низкой заболеваемости среди местного населения, либо наличию риска массового распространения инфекции за пределами выявленных групп.</a:t>
            </a:r>
          </a:p>
          <a:p>
            <a:pPr marL="12700" marR="5080">
              <a:lnSpc>
                <a:spcPts val="1390"/>
              </a:lnSpc>
              <a:spcBef>
                <a:spcPts val="200"/>
              </a:spcBef>
              <a:spcAft>
                <a:spcPts val="200"/>
              </a:spcAft>
            </a:pPr>
            <a:r>
              <a:rPr lang="ru-RU" sz="1100" dirty="0">
                <a:solidFill>
                  <a:srgbClr val="231F20"/>
                </a:solidFill>
                <a:latin typeface="Roboto"/>
                <a:cs typeface="Roboto"/>
              </a:rPr>
              <a:t>Для контроля за распространением инфекции могут быть необходимы дополнительные меры; тем не менее характер ограничений в социальной и экономической областях может по‑прежнему оставаться адресным.</a:t>
            </a:r>
          </a:p>
          <a:p>
            <a:pPr marL="12700">
              <a:lnSpc>
                <a:spcPts val="1355"/>
              </a:lnSpc>
              <a:spcBef>
                <a:spcPts val="200"/>
              </a:spcBef>
              <a:spcAft>
                <a:spcPts val="200"/>
              </a:spcAft>
            </a:pPr>
            <a:r>
              <a:rPr lang="ru-RU" sz="1100" b="1" dirty="0">
                <a:solidFill>
                  <a:srgbClr val="231F20"/>
                </a:solidFill>
                <a:latin typeface="Roboto"/>
                <a:cs typeface="Roboto"/>
              </a:rPr>
              <a:t>Ситуация уровня 3 </a:t>
            </a:r>
            <a:r>
              <a:rPr lang="ru-RU" sz="1100" dirty="0">
                <a:solidFill>
                  <a:srgbClr val="231F20"/>
                </a:solidFill>
                <a:latin typeface="Roboto"/>
                <a:cs typeface="Roboto"/>
              </a:rPr>
              <a:t>соответствует массовому характеру распространения инфекции на фоне ограниченного потенциала реагирования в системе здравоохранения и риска перегрузки.</a:t>
            </a:r>
          </a:p>
          <a:p>
            <a:pPr marL="12700" marR="410209">
              <a:lnSpc>
                <a:spcPct val="100800"/>
              </a:lnSpc>
              <a:spcBef>
                <a:spcPts val="200"/>
              </a:spcBef>
              <a:spcAft>
                <a:spcPts val="200"/>
              </a:spcAft>
            </a:pPr>
            <a:r>
              <a:rPr lang="ru-RU" sz="1100" dirty="0">
                <a:solidFill>
                  <a:srgbClr val="231F20"/>
                </a:solidFill>
                <a:latin typeface="Roboto"/>
                <a:cs typeface="Roboto"/>
              </a:rPr>
              <a:t>Возможно, будет необходим более широкий ряд мер для ограничения передачи инфекции, ведения случаев заболевания и борьбы с эпидемией.</a:t>
            </a:r>
          </a:p>
          <a:p>
            <a:pPr marL="12700" marR="98425">
              <a:lnSpc>
                <a:spcPts val="1390"/>
              </a:lnSpc>
              <a:spcBef>
                <a:spcPts val="200"/>
              </a:spcBef>
              <a:spcAft>
                <a:spcPts val="200"/>
              </a:spcAft>
            </a:pPr>
            <a:r>
              <a:rPr lang="ru-RU" sz="1100" b="1" dirty="0">
                <a:solidFill>
                  <a:srgbClr val="231F20"/>
                </a:solidFill>
                <a:latin typeface="Roboto"/>
                <a:cs typeface="Roboto"/>
              </a:rPr>
              <a:t>Ситуация уровня 4 </a:t>
            </a:r>
            <a:r>
              <a:rPr lang="ru-RU" sz="1100" dirty="0">
                <a:solidFill>
                  <a:srgbClr val="231F20"/>
                </a:solidFill>
                <a:latin typeface="Roboto"/>
                <a:cs typeface="Roboto"/>
              </a:rPr>
              <a:t>соответствует неконтролируемому развитию инфекции на фоне почти полного либо полного отсутствия потенциала реагирования в системе здравоохранения, в связи с чем необходимы всесторонние меры, направленные на предупреждение перегрузки системы оказания медицинских услуг, а также борьбу с крайне высокой заболеваемостью и смертностью.</a:t>
            </a:r>
          </a:p>
          <a:p>
            <a:pPr marL="12700">
              <a:lnSpc>
                <a:spcPct val="100000"/>
              </a:lnSpc>
              <a:spcBef>
                <a:spcPts val="35"/>
              </a:spcBef>
            </a:pPr>
            <a:endParaRPr lang="ru-RU" sz="1200" dirty="0">
              <a:solidFill>
                <a:srgbClr val="231F20"/>
              </a:solidFill>
              <a:latin typeface="Roboto"/>
              <a:cs typeface="Roboto"/>
            </a:endParaRPr>
          </a:p>
        </p:txBody>
      </p:sp>
      <p:sp>
        <p:nvSpPr>
          <p:cNvPr id="12" name="object 12"/>
          <p:cNvSpPr txBox="1">
            <a:spLocks noGrp="1"/>
          </p:cNvSpPr>
          <p:nvPr>
            <p:ph type="sldNum" sz="quarter" idx="7"/>
          </p:nvPr>
        </p:nvSpPr>
        <p:spPr>
          <a:xfrm>
            <a:off x="9537700" y="7304049"/>
            <a:ext cx="1000439" cy="173293"/>
          </a:xfrm>
          <a:prstGeom prst="rect">
            <a:avLst/>
          </a:prstGeom>
        </p:spPr>
        <p:txBody>
          <a:bodyPr vert="horz" wrap="square" lIns="0" tIns="0" rIns="0" bIns="0" rtlCol="0">
            <a:spAutoFit/>
          </a:bodyPr>
          <a:lstStyle/>
          <a:p>
            <a:pPr marL="12700">
              <a:lnSpc>
                <a:spcPts val="1315"/>
              </a:lnSpc>
            </a:pPr>
            <a:r>
              <a:rPr lang="ru-RU" dirty="0"/>
              <a:t>страница </a:t>
            </a:r>
            <a:fld id="{81D60167-4931-47E6-BA6A-407CBD079E47}" type="slidenum">
              <a:rPr dirty="0"/>
              <a:t>16</a:t>
            </a:fld>
            <a:endParaRPr dirty="0"/>
          </a:p>
        </p:txBody>
      </p:sp>
      <p:sp>
        <p:nvSpPr>
          <p:cNvPr id="13" name="object 13"/>
          <p:cNvSpPr txBox="1">
            <a:spLocks noGrp="1"/>
          </p:cNvSpPr>
          <p:nvPr>
            <p:ph type="ftr" sz="quarter" idx="5"/>
          </p:nvPr>
        </p:nvSpPr>
        <p:spPr>
          <a:xfrm>
            <a:off x="65580" y="7325423"/>
            <a:ext cx="2461720" cy="166712"/>
          </a:xfrm>
          <a:prstGeom prst="rect">
            <a:avLst/>
          </a:prstGeom>
        </p:spPr>
        <p:txBody>
          <a:bodyPr vert="horz" wrap="square" lIns="0" tIns="0" rIns="0" bIns="0" rtlCol="0">
            <a:spAutoFit/>
          </a:bodyPr>
          <a:lstStyle/>
          <a:p>
            <a:pPr marL="12700">
              <a:lnSpc>
                <a:spcPts val="1315"/>
              </a:lnSpc>
            </a:pPr>
            <a:r>
              <a:rPr lang="ru-RU" dirty="0"/>
              <a:t>ИМИТАЦИОННЫЕ УЧЕНИЯ</a:t>
            </a:r>
          </a:p>
        </p:txBody>
      </p:sp>
      <p:sp>
        <p:nvSpPr>
          <p:cNvPr id="14" name="TextBox 13">
            <a:extLst>
              <a:ext uri="{FF2B5EF4-FFF2-40B4-BE49-F238E27FC236}">
                <a16:creationId xmlns:a16="http://schemas.microsoft.com/office/drawing/2014/main" id="{E8B00B89-541F-433F-98C5-99E16D51906A}"/>
              </a:ext>
            </a:extLst>
          </p:cNvPr>
          <p:cNvSpPr txBox="1"/>
          <p:nvPr/>
        </p:nvSpPr>
        <p:spPr>
          <a:xfrm>
            <a:off x="6903052" y="6195495"/>
            <a:ext cx="3542658" cy="553998"/>
          </a:xfrm>
          <a:prstGeom prst="rect">
            <a:avLst/>
          </a:prstGeom>
          <a:noFill/>
        </p:spPr>
        <p:txBody>
          <a:bodyPr wrap="square" rtlCol="0">
            <a:spAutoFit/>
          </a:bodyPr>
          <a:lstStyle/>
          <a:p>
            <a:r>
              <a:rPr lang="ru-RU" sz="1000" b="1" dirty="0"/>
              <a:t>Таблица 1. Схема для оценки уровня ситуации на основе характеристик передачи инфекции и потенциала реагирования, применяемая при корректировке мер ЗЗНС</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dirty="0"/>
          </a:p>
        </p:txBody>
      </p:sp>
      <p:sp>
        <p:nvSpPr>
          <p:cNvPr id="3" name="object 3"/>
          <p:cNvSpPr txBox="1"/>
          <p:nvPr/>
        </p:nvSpPr>
        <p:spPr>
          <a:xfrm>
            <a:off x="9562952" y="830071"/>
            <a:ext cx="1012190" cy="345440"/>
          </a:xfrm>
          <a:prstGeom prst="rect">
            <a:avLst/>
          </a:prstGeom>
        </p:spPr>
        <p:txBody>
          <a:bodyPr vert="horz" wrap="square" lIns="0" tIns="12700" rIns="0" bIns="0" rtlCol="0">
            <a:spAutoFit/>
          </a:bodyPr>
          <a:lstStyle/>
          <a:p>
            <a:pPr marL="12700">
              <a:lnSpc>
                <a:spcPct val="100000"/>
              </a:lnSpc>
              <a:spcBef>
                <a:spcPts val="100"/>
              </a:spcBef>
            </a:pPr>
            <a:r>
              <a:rPr lang="ru-RU" sz="2100" b="1" dirty="0">
                <a:solidFill>
                  <a:srgbClr val="0070C0"/>
                </a:solidFill>
                <a:latin typeface="Arial"/>
                <a:cs typeface="Arial"/>
              </a:rPr>
              <a:t>30 мин.</a:t>
            </a: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12700">
              <a:lnSpc>
                <a:spcPts val="1315"/>
              </a:lnSpc>
            </a:pPr>
            <a:r>
              <a:rPr lang="ru-RU" dirty="0"/>
              <a:t>страница </a:t>
            </a:r>
            <a:fld id="{81D60167-4931-47E6-BA6A-407CBD079E47}" type="slidenum">
              <a:rPr dirty="0"/>
              <a:t>17</a:t>
            </a:fld>
            <a:endParaRPr dirty="0"/>
          </a:p>
        </p:txBody>
      </p:sp>
      <p:sp>
        <p:nvSpPr>
          <p:cNvPr id="8" name="object 8"/>
          <p:cNvSpPr txBox="1">
            <a:spLocks noGrp="1"/>
          </p:cNvSpPr>
          <p:nvPr>
            <p:ph type="ftr" sz="quarter" idx="5"/>
          </p:nvPr>
        </p:nvSpPr>
        <p:spPr>
          <a:xfrm>
            <a:off x="65580" y="7289800"/>
            <a:ext cx="1542415" cy="322396"/>
          </a:xfrm>
          <a:prstGeom prst="rect">
            <a:avLst/>
          </a:prstGeom>
        </p:spPr>
        <p:txBody>
          <a:bodyPr vert="horz" wrap="square" lIns="0" tIns="0" rIns="0" bIns="0" rtlCol="0">
            <a:spAutoFit/>
          </a:bodyPr>
          <a:lstStyle/>
          <a:p>
            <a:pPr marL="12700">
              <a:lnSpc>
                <a:spcPts val="1315"/>
              </a:lnSpc>
            </a:pPr>
            <a:r>
              <a:rPr lang="ru-RU" sz="1050" dirty="0"/>
              <a:t>ИМИТАЦИОННЫЕ УЧЕНИЯ</a:t>
            </a:r>
          </a:p>
        </p:txBody>
      </p:sp>
      <p:sp>
        <p:nvSpPr>
          <p:cNvPr id="4" name="object 4"/>
          <p:cNvSpPr txBox="1">
            <a:spLocks noGrp="1"/>
          </p:cNvSpPr>
          <p:nvPr>
            <p:ph type="title"/>
          </p:nvPr>
        </p:nvSpPr>
        <p:spPr>
          <a:xfrm>
            <a:off x="231518" y="0"/>
            <a:ext cx="6029582" cy="574040"/>
          </a:xfrm>
          <a:prstGeom prst="rect">
            <a:avLst/>
          </a:prstGeom>
        </p:spPr>
        <p:txBody>
          <a:bodyPr vert="horz" wrap="square" lIns="0" tIns="12700" rIns="0" bIns="0" rtlCol="0">
            <a:spAutoFit/>
          </a:bodyPr>
          <a:lstStyle/>
          <a:p>
            <a:pPr marL="12700">
              <a:lnSpc>
                <a:spcPct val="100000"/>
              </a:lnSpc>
              <a:spcBef>
                <a:spcPts val="100"/>
              </a:spcBef>
            </a:pPr>
            <a:r>
              <a:rPr lang="ru-RU" sz="3600" dirty="0"/>
              <a:t>Сессия 2</a:t>
            </a:r>
          </a:p>
        </p:txBody>
      </p:sp>
      <p:sp>
        <p:nvSpPr>
          <p:cNvPr id="5" name="object 5"/>
          <p:cNvSpPr txBox="1"/>
          <p:nvPr/>
        </p:nvSpPr>
        <p:spPr>
          <a:xfrm>
            <a:off x="444906" y="1115780"/>
            <a:ext cx="9134475" cy="3562514"/>
          </a:xfrm>
          <a:prstGeom prst="rect">
            <a:avLst/>
          </a:prstGeom>
        </p:spPr>
        <p:txBody>
          <a:bodyPr vert="horz" wrap="square" lIns="0" tIns="12700" rIns="0" bIns="0" rtlCol="0">
            <a:spAutoFit/>
          </a:bodyPr>
          <a:lstStyle/>
          <a:p>
            <a:pPr marL="12700">
              <a:lnSpc>
                <a:spcPct val="100000"/>
              </a:lnSpc>
              <a:spcBef>
                <a:spcPts val="100"/>
              </a:spcBef>
            </a:pPr>
            <a:r>
              <a:rPr lang="ru-RU" dirty="0">
                <a:solidFill>
                  <a:srgbClr val="231F20"/>
                </a:solidFill>
                <a:latin typeface="Roboto"/>
                <a:cs typeface="Roboto"/>
              </a:rPr>
              <a:t>См. сценарий в первой части</a:t>
            </a:r>
          </a:p>
          <a:p>
            <a:pPr>
              <a:lnSpc>
                <a:spcPct val="100000"/>
              </a:lnSpc>
              <a:spcBef>
                <a:spcPts val="20"/>
              </a:spcBef>
            </a:pPr>
            <a:endParaRPr dirty="0">
              <a:latin typeface="Roboto"/>
              <a:cs typeface="Roboto"/>
            </a:endParaRPr>
          </a:p>
          <a:p>
            <a:pPr marL="12700" marR="5080" indent="-635">
              <a:lnSpc>
                <a:spcPts val="1900"/>
              </a:lnSpc>
            </a:pPr>
            <a:r>
              <a:rPr lang="ru-RU" dirty="0">
                <a:solidFill>
                  <a:srgbClr val="231F20"/>
                </a:solidFill>
                <a:latin typeface="Roboto"/>
                <a:cs typeface="Roboto"/>
              </a:rPr>
              <a:t>В ранее сформированных группах оцените ситуацию в целях введения, корректировки или отмены мер ЗЗНС в ответ на развитие событий по указанному сценарию.</a:t>
            </a:r>
          </a:p>
          <a:p>
            <a:pPr marL="12700" marR="5080" indent="-635">
              <a:lnSpc>
                <a:spcPts val="1900"/>
              </a:lnSpc>
            </a:pPr>
            <a:endParaRPr lang="ru-RU" dirty="0">
              <a:solidFill>
                <a:srgbClr val="231F20"/>
              </a:solidFill>
              <a:latin typeface="Roboto"/>
              <a:cs typeface="Roboto"/>
            </a:endParaRPr>
          </a:p>
          <a:p>
            <a:pPr>
              <a:lnSpc>
                <a:spcPct val="100000"/>
              </a:lnSpc>
              <a:spcBef>
                <a:spcPts val="200"/>
              </a:spcBef>
              <a:spcAft>
                <a:spcPts val="200"/>
              </a:spcAft>
            </a:pPr>
            <a:r>
              <a:rPr lang="ru-RU" dirty="0">
                <a:solidFill>
                  <a:srgbClr val="231F20"/>
                </a:solidFill>
                <a:latin typeface="Roboto-Medium"/>
                <a:cs typeface="Roboto-Medium"/>
              </a:rPr>
              <a:t>При оценке ситуации необходимо принять во внимание следующие вопросы:</a:t>
            </a:r>
          </a:p>
          <a:p>
            <a:pPr indent="-229235">
              <a:lnSpc>
                <a:spcPts val="1910"/>
              </a:lnSpc>
              <a:spcBef>
                <a:spcPts val="200"/>
              </a:spcBef>
              <a:spcAft>
                <a:spcPts val="200"/>
              </a:spcAft>
              <a:buChar char="•"/>
              <a:tabLst>
                <a:tab pos="241300" algn="l"/>
                <a:tab pos="241935" algn="l"/>
              </a:tabLst>
            </a:pPr>
            <a:r>
              <a:rPr lang="ru-RU" dirty="0">
                <a:solidFill>
                  <a:srgbClr val="231F20"/>
                </a:solidFill>
                <a:latin typeface="Roboto"/>
                <a:cs typeface="Roboto"/>
              </a:rPr>
              <a:t>Каков уровень передачи инфекции в данном географическом районе?</a:t>
            </a:r>
          </a:p>
          <a:p>
            <a:pPr indent="-229235">
              <a:lnSpc>
                <a:spcPts val="1895"/>
              </a:lnSpc>
              <a:spcBef>
                <a:spcPts val="200"/>
              </a:spcBef>
              <a:spcAft>
                <a:spcPts val="200"/>
              </a:spcAft>
              <a:buChar char="•"/>
              <a:tabLst>
                <a:tab pos="241300" algn="l"/>
                <a:tab pos="241935" algn="l"/>
              </a:tabLst>
            </a:pPr>
            <a:r>
              <a:rPr lang="ru-RU" dirty="0">
                <a:solidFill>
                  <a:srgbClr val="231F20"/>
                </a:solidFill>
                <a:latin typeface="Roboto"/>
                <a:cs typeface="Roboto"/>
              </a:rPr>
              <a:t>Каков имеющийся потенциал реагирования системы здравоохранения в данном географическом районе?</a:t>
            </a:r>
          </a:p>
          <a:p>
            <a:pPr marL="241300" indent="-229235">
              <a:lnSpc>
                <a:spcPts val="1895"/>
              </a:lnSpc>
              <a:spcBef>
                <a:spcPts val="200"/>
              </a:spcBef>
              <a:spcAft>
                <a:spcPts val="200"/>
              </a:spcAft>
              <a:buChar char="•"/>
              <a:tabLst>
                <a:tab pos="241300" algn="l"/>
                <a:tab pos="241935" algn="l"/>
              </a:tabLst>
            </a:pPr>
            <a:r>
              <a:rPr lang="ru-RU" dirty="0">
                <a:solidFill>
                  <a:srgbClr val="231F20"/>
                </a:solidFill>
                <a:latin typeface="Roboto"/>
                <a:cs typeface="Roboto"/>
              </a:rPr>
              <a:t>Какие еще ситуационные факторы следует учесть?</a:t>
            </a:r>
          </a:p>
          <a:p>
            <a:pPr marL="241300" indent="-229235">
              <a:lnSpc>
                <a:spcPts val="1895"/>
              </a:lnSpc>
              <a:spcBef>
                <a:spcPts val="200"/>
              </a:spcBef>
              <a:spcAft>
                <a:spcPts val="200"/>
              </a:spcAft>
              <a:buChar char="•"/>
              <a:tabLst>
                <a:tab pos="241300" algn="l"/>
                <a:tab pos="241935" algn="l"/>
              </a:tabLst>
            </a:pPr>
            <a:r>
              <a:rPr lang="ru-RU" dirty="0">
                <a:solidFill>
                  <a:srgbClr val="231F20"/>
                </a:solidFill>
                <a:latin typeface="Roboto"/>
                <a:cs typeface="Roboto"/>
              </a:rPr>
              <a:t>С какой регулярностью ситуационная оценка подлежит пересмотру?</a:t>
            </a:r>
          </a:p>
          <a:p>
            <a:pPr marL="241300" indent="-229235">
              <a:lnSpc>
                <a:spcPts val="1910"/>
              </a:lnSpc>
              <a:spcBef>
                <a:spcPts val="200"/>
              </a:spcBef>
              <a:spcAft>
                <a:spcPts val="200"/>
              </a:spcAft>
              <a:buChar char="•"/>
              <a:tabLst>
                <a:tab pos="241300" algn="l"/>
                <a:tab pos="241935" algn="l"/>
              </a:tabLst>
            </a:pPr>
            <a:r>
              <a:rPr lang="ru-RU" dirty="0">
                <a:solidFill>
                  <a:srgbClr val="231F20"/>
                </a:solidFill>
                <a:latin typeface="Roboto"/>
                <a:cs typeface="Roboto"/>
              </a:rPr>
              <a:t>Каким географическим районом ограничивается оцениваемая ситуация?</a:t>
            </a:r>
          </a:p>
        </p:txBody>
      </p:sp>
      <p:sp>
        <p:nvSpPr>
          <p:cNvPr id="6" name="object 6"/>
          <p:cNvSpPr txBox="1"/>
          <p:nvPr/>
        </p:nvSpPr>
        <p:spPr>
          <a:xfrm>
            <a:off x="444906" y="5066145"/>
            <a:ext cx="9134475" cy="1049005"/>
          </a:xfrm>
          <a:prstGeom prst="rect">
            <a:avLst/>
          </a:prstGeom>
        </p:spPr>
        <p:txBody>
          <a:bodyPr vert="horz" wrap="square" lIns="0" tIns="12700" rIns="0" bIns="0" rtlCol="0">
            <a:spAutoFit/>
          </a:bodyPr>
          <a:lstStyle/>
          <a:p>
            <a:pPr marL="12700">
              <a:lnSpc>
                <a:spcPct val="100000"/>
              </a:lnSpc>
              <a:spcBef>
                <a:spcPts val="100"/>
              </a:spcBef>
            </a:pPr>
            <a:r>
              <a:rPr lang="ru-RU" b="1" dirty="0">
                <a:solidFill>
                  <a:srgbClr val="231F20"/>
                </a:solidFill>
                <a:latin typeface="Roboto"/>
                <a:cs typeface="Roboto"/>
              </a:rPr>
              <a:t>Обсуждение на общей сессии</a:t>
            </a:r>
          </a:p>
          <a:p>
            <a:pPr marL="12700" marR="5080">
              <a:lnSpc>
                <a:spcPct val="100000"/>
              </a:lnSpc>
              <a:spcBef>
                <a:spcPts val="1560"/>
              </a:spcBef>
            </a:pPr>
            <a:r>
              <a:rPr lang="ru-RU" dirty="0">
                <a:solidFill>
                  <a:srgbClr val="231F20"/>
                </a:solidFill>
                <a:latin typeface="Roboto"/>
                <a:cs typeface="Roboto"/>
              </a:rPr>
              <a:t>Обсудите перечисленные выше вопросы и определите уровень ситуации с учетом сценария, представленного в первой части</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lang="ru-RU" sz="2400" dirty="0">
                <a:solidFill>
                  <a:srgbClr val="D2232A"/>
                </a:solidFill>
                <a:latin typeface="Roboto-Medium"/>
                <a:cs typeface="Roboto-Medium"/>
              </a:rPr>
              <a:t>ИМИТАЦИОННЫЕ УЧЕНИЯ</a:t>
            </a: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dirty="0"/>
          </a:p>
        </p:txBody>
      </p:sp>
      <p:sp>
        <p:nvSpPr>
          <p:cNvPr id="5" name="object 5"/>
          <p:cNvSpPr txBox="1"/>
          <p:nvPr/>
        </p:nvSpPr>
        <p:spPr>
          <a:xfrm>
            <a:off x="7228569" y="3766820"/>
            <a:ext cx="2809875" cy="756920"/>
          </a:xfrm>
          <a:prstGeom prst="rect">
            <a:avLst/>
          </a:prstGeom>
        </p:spPr>
        <p:txBody>
          <a:bodyPr vert="horz" wrap="square" lIns="0" tIns="12700" rIns="0" bIns="0" rtlCol="0">
            <a:spAutoFit/>
          </a:bodyPr>
          <a:lstStyle/>
          <a:p>
            <a:pPr marL="12700">
              <a:lnSpc>
                <a:spcPct val="100000"/>
              </a:lnSpc>
              <a:spcBef>
                <a:spcPts val="100"/>
              </a:spcBef>
            </a:pPr>
            <a:r>
              <a:rPr lang="ru-RU" sz="4800" dirty="0">
                <a:latin typeface="Roboto-Medium"/>
                <a:cs typeface="Roboto-Medium"/>
              </a:rPr>
              <a:t>Часть третья</a:t>
            </a: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8" name="object 8"/>
          <p:cNvSpPr txBox="1"/>
          <p:nvPr/>
        </p:nvSpPr>
        <p:spPr>
          <a:xfrm>
            <a:off x="6946900" y="5362742"/>
            <a:ext cx="3091544" cy="1013097"/>
          </a:xfrm>
          <a:prstGeom prst="rect">
            <a:avLst/>
          </a:prstGeom>
        </p:spPr>
        <p:txBody>
          <a:bodyPr vert="horz" wrap="square" lIns="0" tIns="27939" rIns="0" bIns="0" rtlCol="0">
            <a:spAutoFit/>
          </a:bodyPr>
          <a:lstStyle/>
          <a:p>
            <a:pPr marL="12700" marR="5080">
              <a:spcBef>
                <a:spcPts val="219"/>
              </a:spcBef>
            </a:pPr>
            <a:r>
              <a:rPr lang="ru-RU" sz="1600" b="1" dirty="0">
                <a:latin typeface="Roboto-Medium"/>
                <a:cs typeface="Roboto-Medium"/>
              </a:rPr>
              <a:t>Реализация мер (на местах) для защиты здоровья населения и социальных мер (ЗЗНС)</a:t>
            </a:r>
          </a:p>
        </p:txBody>
      </p:sp>
      <p:sp>
        <p:nvSpPr>
          <p:cNvPr id="9" name="object 9"/>
          <p:cNvSpPr/>
          <p:nvPr/>
        </p:nvSpPr>
        <p:spPr>
          <a:xfrm>
            <a:off x="846162" y="1797951"/>
            <a:ext cx="5950419" cy="3966946"/>
          </a:xfrm>
          <a:prstGeom prst="rect">
            <a:avLst/>
          </a:prstGeom>
          <a:blipFill>
            <a:blip r:embed="rId2" cstate="print"/>
            <a:stretch>
              <a:fillRect/>
            </a:stretch>
          </a:blipFill>
        </p:spPr>
        <p:txBody>
          <a:bodyPr wrap="square" lIns="0" tIns="0" rIns="0" bIns="0" rtlCol="0"/>
          <a:lstStyle/>
          <a:p>
            <a:endParaRPr dirty="0"/>
          </a:p>
        </p:txBody>
      </p:sp>
      <p:sp>
        <p:nvSpPr>
          <p:cNvPr id="10" name="object 4">
            <a:extLst>
              <a:ext uri="{FF2B5EF4-FFF2-40B4-BE49-F238E27FC236}">
                <a16:creationId xmlns:a16="http://schemas.microsoft.com/office/drawing/2014/main" id="{1C70EB74-9F3C-4FD3-BF59-8565650F5D19}"/>
              </a:ext>
            </a:extLst>
          </p:cNvPr>
          <p:cNvSpPr txBox="1"/>
          <p:nvPr/>
        </p:nvSpPr>
        <p:spPr>
          <a:xfrm>
            <a:off x="8593211" y="67396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dirty="0">
              <a:latin typeface="Arial"/>
              <a:cs typeface="Arial"/>
            </a:endParaRPr>
          </a:p>
        </p:txBody>
      </p:sp>
      <p:sp>
        <p:nvSpPr>
          <p:cNvPr id="11" name="object 9">
            <a:extLst>
              <a:ext uri="{FF2B5EF4-FFF2-40B4-BE49-F238E27FC236}">
                <a16:creationId xmlns:a16="http://schemas.microsoft.com/office/drawing/2014/main" id="{9DF81A5E-BB86-497A-B3DC-5F1B245B2F33}"/>
              </a:ext>
            </a:extLst>
          </p:cNvPr>
          <p:cNvSpPr txBox="1"/>
          <p:nvPr/>
        </p:nvSpPr>
        <p:spPr>
          <a:xfrm>
            <a:off x="8578812" y="68168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dirty="0">
              <a:latin typeface="Arial"/>
              <a:cs typeface="Arial"/>
            </a:endParaRPr>
          </a:p>
        </p:txBody>
      </p:sp>
      <p:sp>
        <p:nvSpPr>
          <p:cNvPr id="12" name="object 11">
            <a:extLst>
              <a:ext uri="{FF2B5EF4-FFF2-40B4-BE49-F238E27FC236}">
                <a16:creationId xmlns:a16="http://schemas.microsoft.com/office/drawing/2014/main" id="{9998B517-96EB-45A0-A924-251538217E7F}"/>
              </a:ext>
            </a:extLst>
          </p:cNvPr>
          <p:cNvSpPr txBox="1"/>
          <p:nvPr/>
        </p:nvSpPr>
        <p:spPr>
          <a:xfrm>
            <a:off x="9547212" y="70286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dirty="0">
              <a:latin typeface="Arial"/>
              <a:cs typeface="Arial"/>
            </a:endParaRPr>
          </a:p>
        </p:txBody>
      </p:sp>
      <p:pic>
        <p:nvPicPr>
          <p:cNvPr id="13" name="Picture 1" descr="Graphical user interface, text&#10;&#10;Description automatically generated">
            <a:extLst>
              <a:ext uri="{FF2B5EF4-FFF2-40B4-BE49-F238E27FC236}">
                <a16:creationId xmlns:a16="http://schemas.microsoft.com/office/drawing/2014/main" id="{770425E0-4B63-4A64-B1BD-1AB9EA3C20E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90880" y="6391972"/>
            <a:ext cx="2619375" cy="6953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ru-RU" sz="3158" dirty="0"/>
              <a:t>Обновление сценария</a:t>
            </a:r>
          </a:p>
        </p:txBody>
      </p:sp>
      <p:sp>
        <p:nvSpPr>
          <p:cNvPr id="3" name="object 3"/>
          <p:cNvSpPr/>
          <p:nvPr/>
        </p:nvSpPr>
        <p:spPr>
          <a:xfrm>
            <a:off x="118241" y="702978"/>
            <a:ext cx="10456918" cy="6434422"/>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ru-RU" sz="1400" dirty="0">
                <a:solidFill>
                  <a:prstClr val="black"/>
                </a:solidFill>
                <a:latin typeface="Calibri"/>
              </a:rPr>
              <a:t>После смягчения мер ЗЗНС во всей стране зарегистрирован постепенный рост заболеваемости COVID-19. Проведение крупных мероприятий по-прежнему находится под запретом, и введены медико‑санитарные меры в целях разрыва цепи передачи инфекции.     В том числе имеются в виду рекомендации в отношении использования масок, максимально допустимой численности посетителей в розничных магазинах и на развлекательных мероприятиях, а также санитарные меры, такие как мытье рук и уборка в общественных местах.</a:t>
            </a:r>
          </a:p>
          <a:p>
            <a:pPr defTabSz="802020"/>
            <a:endParaRPr lang="en-US" sz="1000" dirty="0">
              <a:solidFill>
                <a:prstClr val="black"/>
              </a:solidFill>
              <a:latin typeface="Calibri"/>
            </a:endParaRPr>
          </a:p>
          <a:p>
            <a:pPr defTabSz="802020"/>
            <a:r>
              <a:rPr lang="ru-RU" sz="1400" dirty="0">
                <a:solidFill>
                  <a:prstClr val="black"/>
                </a:solidFill>
                <a:latin typeface="Calibri"/>
              </a:rPr>
              <a:t>К сожалению, в последние дни органы общественного здравоохранения города XXX фиксируют значительный рост числа случаев заболевания, который примерно в четыре раза превышает средний показатель по стране, и это привело к тому, что местные должностные лица рекомендуют вернуться к более жестким мерам в области общественного здравоохранения и социальной защиты. Причины вспышки неясны, однако в СМИ появилось несколько версий. В том числе:</a:t>
            </a:r>
          </a:p>
          <a:p>
            <a:pPr defTabSz="802020"/>
            <a:endParaRPr lang="en-US" sz="1000" dirty="0">
              <a:solidFill>
                <a:prstClr val="black"/>
              </a:solidFill>
              <a:latin typeface="Calibri"/>
            </a:endParaRPr>
          </a:p>
          <a:p>
            <a:pPr marL="285750" indent="-285750" defTabSz="802020">
              <a:buFont typeface="Arial" panose="020B0604020202020204" pitchFamily="34" charset="0"/>
              <a:buChar char="•"/>
            </a:pPr>
            <a:r>
              <a:rPr lang="ru-RU" sz="1400" dirty="0">
                <a:solidFill>
                  <a:prstClr val="black"/>
                </a:solidFill>
              </a:rPr>
              <a:t>Очагом заболевания являются жилища представителей этнических меньшинств, в которых люди разных поколений проживают в стесненных условиях.</a:t>
            </a:r>
          </a:p>
          <a:p>
            <a:pPr marL="285750" indent="-285750" defTabSz="802020">
              <a:buFont typeface="Arial" panose="020B0604020202020204" pitchFamily="34" charset="0"/>
              <a:buChar char="•"/>
            </a:pPr>
            <a:r>
              <a:rPr lang="ru-RU" sz="1400" dirty="0">
                <a:solidFill>
                  <a:prstClr val="black"/>
                </a:solidFill>
              </a:rPr>
              <a:t>После смягчения мер ЗЗНС проходили несанкционированные массовые мероприятия. В том числе празднование после футбольного матча и свадебное торжество, на котором присутствовали более 100 гостей, а также две подпольных вечеринки в частных домах, для прекращения которых было необходимо вмешательство полиции.</a:t>
            </a:r>
          </a:p>
          <a:p>
            <a:pPr marL="285750" indent="-285750" defTabSz="802020">
              <a:buFont typeface="Arial" panose="020B0604020202020204" pitchFamily="34" charset="0"/>
              <a:buChar char="•"/>
            </a:pPr>
            <a:r>
              <a:rPr lang="ru-RU" sz="1400" dirty="0">
                <a:solidFill>
                  <a:prstClr val="black"/>
                </a:solidFill>
              </a:rPr>
              <a:t>Ввиду невысокой стоимости гостиничных услуг в городе временно проживали рабочие, которые регулярно выезжали на сбор фруктов в соседнем районе.</a:t>
            </a:r>
          </a:p>
          <a:p>
            <a:pPr marL="285750" indent="-285750" defTabSz="802020">
              <a:buFont typeface="Arial" panose="020B0604020202020204" pitchFamily="34" charset="0"/>
              <a:buChar char="•"/>
            </a:pPr>
            <a:r>
              <a:rPr lang="ru-RU" sz="1400" dirty="0">
                <a:solidFill>
                  <a:prstClr val="black"/>
                </a:solidFill>
              </a:rPr>
              <a:t>В связи с ограничениями на международные пассажирские перевозки в город в период отпусков приезжали друзья и родственники местных жителей.</a:t>
            </a:r>
          </a:p>
          <a:p>
            <a:pPr defTabSz="802020"/>
            <a:endParaRPr lang="en-US" sz="1000" dirty="0">
              <a:solidFill>
                <a:prstClr val="black"/>
              </a:solidFill>
              <a:latin typeface="Calibri"/>
            </a:endParaRPr>
          </a:p>
          <a:p>
            <a:pPr defTabSz="802020"/>
            <a:r>
              <a:rPr lang="ru-RU" sz="1400" dirty="0">
                <a:solidFill>
                  <a:prstClr val="black"/>
                </a:solidFill>
                <a:latin typeface="Calibri"/>
              </a:rPr>
              <a:t>Местное население не поддерживает повторного введения мер по следующим причинам:</a:t>
            </a:r>
          </a:p>
          <a:p>
            <a:pPr defTabSz="802020"/>
            <a:endParaRPr lang="en-US" sz="1000" dirty="0">
              <a:solidFill>
                <a:prstClr val="black"/>
              </a:solidFill>
              <a:latin typeface="Calibri"/>
            </a:endParaRPr>
          </a:p>
          <a:p>
            <a:pPr marL="285750" indent="-285750" defTabSz="802020">
              <a:buFont typeface="Arial" panose="020B0604020202020204" pitchFamily="34" charset="0"/>
              <a:buChar char="•"/>
            </a:pPr>
            <a:r>
              <a:rPr lang="ru-RU" sz="1400" dirty="0">
                <a:solidFill>
                  <a:prstClr val="black"/>
                </a:solidFill>
                <a:latin typeface="Calibri"/>
              </a:rPr>
              <a:t>Высокая зависимость района от туризма и сезонности в сельском хозяйстве. Данный сектор обеспечивает порядка 50% местной экономики.</a:t>
            </a:r>
          </a:p>
          <a:p>
            <a:pPr marL="285750" indent="-285750" defTabSz="802020">
              <a:buFont typeface="Arial" panose="020B0604020202020204" pitchFamily="34" charset="0"/>
              <a:buChar char="•"/>
            </a:pPr>
            <a:r>
              <a:rPr lang="ru-RU" sz="1400" dirty="0">
                <a:solidFill>
                  <a:prstClr val="black"/>
                </a:solidFill>
                <a:latin typeface="Calibri"/>
              </a:rPr>
              <a:t>Существуют опасения, что при повторном введении мер ЗЗНС могут иметь место проявления насилия и протестной активности, направленные против проживающих в районе меньшинств.</a:t>
            </a:r>
          </a:p>
          <a:p>
            <a:pPr marL="285750" indent="-285750" defTabSz="802020">
              <a:buFont typeface="Arial" panose="020B0604020202020204" pitchFamily="34" charset="0"/>
              <a:buChar char="•"/>
            </a:pPr>
            <a:r>
              <a:rPr lang="ru-RU" sz="1400" dirty="0">
                <a:solidFill>
                  <a:prstClr val="black"/>
                </a:solidFill>
                <a:latin typeface="Calibri"/>
              </a:rPr>
              <a:t>Местные предприниматели, которые уже затронуты сложившейся ситуацией, по‑видимому, будут вынуждены прекратить свою деятельность.</a:t>
            </a:r>
          </a:p>
          <a:p>
            <a:pPr marL="285750" indent="-285750" defTabSz="802020">
              <a:buFont typeface="Arial" panose="020B0604020202020204" pitchFamily="34" charset="0"/>
              <a:buChar char="•"/>
            </a:pPr>
            <a:r>
              <a:rPr lang="ru-RU" sz="1400" dirty="0">
                <a:solidFill>
                  <a:prstClr val="black"/>
                </a:solidFill>
                <a:latin typeface="Calibri"/>
              </a:rPr>
              <a:t>Повторное введение мер ЗЗНС может на определенное время создать негативную репутацию для района.</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dirty="0">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dirty="0">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dirty="0">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dirty="0">
                <a:solidFill>
                  <a:prstClr val="black"/>
                </a:solidFill>
                <a:latin typeface="Calibri"/>
              </a:endParaRPr>
            </a:p>
          </p:txBody>
        </p:sp>
      </p:grpSp>
      <p:sp>
        <p:nvSpPr>
          <p:cNvPr id="10" name="object 10"/>
          <p:cNvSpPr txBox="1"/>
          <p:nvPr/>
        </p:nvSpPr>
        <p:spPr>
          <a:xfrm>
            <a:off x="7052297" y="147706"/>
            <a:ext cx="3404622" cy="389734"/>
          </a:xfrm>
          <a:prstGeom prst="rect">
            <a:avLst/>
          </a:prstGeom>
          <a:solidFill>
            <a:srgbClr val="D86422"/>
          </a:solidFill>
        </p:spPr>
        <p:txBody>
          <a:bodyPr vert="horz" wrap="square" lIns="0" tIns="118630" rIns="0" bIns="0" rtlCol="0">
            <a:spAutoFit/>
          </a:bodyPr>
          <a:lstStyle/>
          <a:p>
            <a:pPr marL="942374" defTabSz="802020">
              <a:spcBef>
                <a:spcPts val="934"/>
              </a:spcBef>
              <a:defRPr/>
            </a:pPr>
            <a:r>
              <a:rPr lang="ru-RU" sz="1754" dirty="0">
                <a:solidFill>
                  <a:srgbClr val="FFFFFF"/>
                </a:solidFill>
                <a:latin typeface="Arial Black"/>
                <a:cs typeface="Arial Black"/>
              </a:rPr>
              <a:t>ИМИТАЦИЯ</a:t>
            </a:r>
          </a:p>
        </p:txBody>
      </p:sp>
      <p:sp>
        <p:nvSpPr>
          <p:cNvPr id="12" name="object 12"/>
          <p:cNvSpPr txBox="1">
            <a:spLocks noGrp="1"/>
          </p:cNvSpPr>
          <p:nvPr>
            <p:ph type="sldNum" sz="quarter" idx="7"/>
          </p:nvPr>
        </p:nvSpPr>
        <p:spPr>
          <a:xfrm>
            <a:off x="9537701" y="7342359"/>
            <a:ext cx="1003870" cy="155748"/>
          </a:xfrm>
          <a:prstGeom prst="rect">
            <a:avLst/>
          </a:prstGeom>
        </p:spPr>
        <p:txBody>
          <a:bodyPr vert="horz" wrap="square" lIns="0" tIns="0" rIns="0" bIns="0" rtlCol="0">
            <a:spAutoFit/>
          </a:bodyPr>
          <a:lstStyle/>
          <a:p>
            <a:pPr marL="11139" defTabSz="802020">
              <a:lnSpc>
                <a:spcPts val="1250"/>
              </a:lnSpc>
              <a:defRPr/>
            </a:pPr>
            <a:r>
              <a:rPr lang="ru-RU" dirty="0">
                <a:solidFill>
                  <a:prstClr val="white"/>
                </a:solidFill>
              </a:rPr>
              <a:t>страница </a:t>
            </a:r>
            <a:fld id="{81D60167-4931-47E6-BA6A-407CBD079E47}" type="slidenum">
              <a:rPr dirty="0">
                <a:solidFill>
                  <a:prstClr val="white"/>
                </a:solidFill>
              </a:rPr>
              <a:pPr marL="11139" defTabSz="802020">
                <a:lnSpc>
                  <a:spcPts val="1250"/>
                </a:lnSpc>
                <a:defRPr/>
              </a:pPr>
              <a:t>19</a:t>
            </a:fld>
            <a:endParaRPr dirty="0">
              <a:solidFill>
                <a:prstClr val="white"/>
              </a:solidFill>
            </a:endParaRPr>
          </a:p>
        </p:txBody>
      </p:sp>
      <p:sp>
        <p:nvSpPr>
          <p:cNvPr id="13" name="object 13"/>
          <p:cNvSpPr txBox="1">
            <a:spLocks noGrp="1"/>
          </p:cNvSpPr>
          <p:nvPr>
            <p:ph type="ftr" sz="quarter" idx="5"/>
          </p:nvPr>
        </p:nvSpPr>
        <p:spPr>
          <a:xfrm>
            <a:off x="66894" y="7342359"/>
            <a:ext cx="2003206" cy="155879"/>
          </a:xfrm>
          <a:prstGeom prst="rect">
            <a:avLst/>
          </a:prstGeom>
        </p:spPr>
        <p:txBody>
          <a:bodyPr vert="horz" wrap="square" lIns="0" tIns="0" rIns="0" bIns="0" rtlCol="0">
            <a:spAutoFit/>
          </a:bodyPr>
          <a:lstStyle/>
          <a:p>
            <a:pPr marL="11139" defTabSz="802020">
              <a:lnSpc>
                <a:spcPts val="1250"/>
              </a:lnSpc>
              <a:defRPr/>
            </a:pPr>
            <a:r>
              <a:rPr lang="ru-RU" dirty="0">
                <a:solidFill>
                  <a:prstClr val="white"/>
                </a:solidFill>
              </a:rPr>
              <a:t>ИМИТАЦИОННЫЕ УЧЕНИЯ</a:t>
            </a:r>
          </a:p>
        </p:txBody>
      </p:sp>
    </p:spTree>
    <p:extLst>
      <p:ext uri="{BB962C8B-B14F-4D97-AF65-F5344CB8AC3E}">
        <p14:creationId xmlns:p14="http://schemas.microsoft.com/office/powerpoint/2010/main" val="3563972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a:bodyPr>
          <a:lstStyle/>
          <a:p>
            <a:r>
              <a:rPr lang="ru-RU" dirty="0"/>
              <a:t>Предлагаемая программа</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defTabSz="802020"/>
            <a:r>
              <a:rPr lang="en-US" dirty="0">
                <a:solidFill>
                  <a:prstClr val="white"/>
                </a:solidFill>
              </a:rPr>
              <a:t>8 </a:t>
            </a:r>
            <a:r>
              <a:rPr lang="ru-RU" dirty="0">
                <a:solidFill>
                  <a:prstClr val="white"/>
                </a:solidFill>
              </a:rPr>
              <a:t>декабря 2020 г.</a:t>
            </a:r>
            <a:endParaRPr lang="en-US" dirty="0">
              <a:solidFill>
                <a:prstClr val="white"/>
              </a:solidFill>
            </a:endParaRPr>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08522" y="1683347"/>
            <a:ext cx="4833370" cy="3524386"/>
          </a:xfrm>
        </p:spPr>
        <p:txBody>
          <a:bodyPr>
            <a:noAutofit/>
          </a:bodyPr>
          <a:lstStyle/>
          <a:p>
            <a:pPr marL="0" indent="0">
              <a:lnSpc>
                <a:spcPct val="100000"/>
              </a:lnSpc>
              <a:spcBef>
                <a:spcPts val="614"/>
              </a:spcBef>
              <a:buClr>
                <a:srgbClr val="DD8047"/>
              </a:buClr>
              <a:buSzPct val="60000"/>
              <a:buNone/>
              <a:defRPr/>
            </a:pPr>
            <a:r>
              <a:rPr lang="ru-RU" sz="1754" b="1" dirty="0">
                <a:solidFill>
                  <a:srgbClr val="0070C0"/>
                </a:solidFill>
                <a:latin typeface="Arial" panose="020B0604020202020204"/>
                <a:cs typeface="Calibri" panose="020F0502020204030204" pitchFamily="34" charset="0"/>
              </a:rPr>
              <a:t>Первая половина дня </a:t>
            </a:r>
            <a:r>
              <a:rPr lang="ru-RU" sz="1754" b="1" dirty="0">
                <a:solidFill>
                  <a:srgbClr val="0070C0"/>
                </a:solidFill>
                <a:latin typeface="+mj-lt"/>
                <a:cs typeface="Calibri" panose="020F0502020204030204" pitchFamily="34" charset="0"/>
              </a:rPr>
              <a:t>:</a:t>
            </a:r>
          </a:p>
          <a:p>
            <a:pPr defTabSz="1098601"/>
            <a:r>
              <a:rPr lang="ru-RU" sz="1754" dirty="0">
                <a:latin typeface="+mj-lt"/>
              </a:rPr>
              <a:t>08:45	Регистрация участников</a:t>
            </a:r>
          </a:p>
          <a:p>
            <a:pPr defTabSz="1098601"/>
            <a:r>
              <a:rPr lang="ru-RU" sz="1754" dirty="0">
                <a:latin typeface="+mj-lt"/>
              </a:rPr>
              <a:t>09:00	Введение</a:t>
            </a:r>
          </a:p>
          <a:p>
            <a:pPr defTabSz="1098601"/>
            <a:r>
              <a:rPr lang="ru-RU" sz="1754" dirty="0">
                <a:latin typeface="+mj-lt"/>
              </a:rPr>
              <a:t>09:10	Задачи учений и «правила игры»</a:t>
            </a:r>
          </a:p>
          <a:p>
            <a:pPr defTabSz="1098601"/>
            <a:r>
              <a:rPr lang="ru-RU" sz="1754" dirty="0">
                <a:latin typeface="+mj-lt"/>
              </a:rPr>
              <a:t>09:15	Кабинетная имитация </a:t>
            </a:r>
          </a:p>
          <a:p>
            <a:pPr defTabSz="1098601"/>
            <a:r>
              <a:rPr lang="ru-RU" sz="1754" dirty="0">
                <a:latin typeface="+mj-lt"/>
              </a:rPr>
              <a:t>10:45	Перерыв на кофе (15 мин.)</a:t>
            </a:r>
          </a:p>
          <a:p>
            <a:pPr defTabSz="1098601"/>
            <a:r>
              <a:rPr lang="ru-RU" sz="1754" dirty="0">
                <a:latin typeface="+mj-lt"/>
              </a:rPr>
              <a:t>11:00	Кабинетная имитация </a:t>
            </a:r>
          </a:p>
          <a:p>
            <a:pPr defTabSz="1098601"/>
            <a:r>
              <a:rPr lang="ru-RU" sz="1754" dirty="0">
                <a:latin typeface="+mj-lt"/>
              </a:rPr>
              <a:t>12:30	Разбор «по горячим следам»</a:t>
            </a:r>
          </a:p>
          <a:p>
            <a:pPr defTabSz="1098601"/>
            <a:r>
              <a:rPr lang="ru-RU" sz="1754" dirty="0">
                <a:latin typeface="+mj-lt"/>
              </a:rPr>
              <a:t>13:00 	Завершение учений </a:t>
            </a:r>
          </a:p>
          <a:p>
            <a:pPr defTabSz="1098601"/>
            <a:r>
              <a:rPr lang="ru-RU" sz="1754" dirty="0">
                <a:latin typeface="+mj-lt"/>
              </a:rPr>
              <a:t>13:00	Обед</a:t>
            </a:r>
          </a:p>
        </p:txBody>
      </p:sp>
      <p:sp>
        <p:nvSpPr>
          <p:cNvPr id="6" name="TextBox 5">
            <a:extLst>
              <a:ext uri="{FF2B5EF4-FFF2-40B4-BE49-F238E27FC236}">
                <a16:creationId xmlns:a16="http://schemas.microsoft.com/office/drawing/2014/main" id="{45345226-480B-414B-AA22-2B6F837BB1F0}"/>
              </a:ext>
            </a:extLst>
          </p:cNvPr>
          <p:cNvSpPr txBox="1"/>
          <p:nvPr/>
        </p:nvSpPr>
        <p:spPr>
          <a:xfrm>
            <a:off x="5118100" y="1683347"/>
            <a:ext cx="5575300" cy="3947234"/>
          </a:xfrm>
          <a:prstGeom prst="rect">
            <a:avLst/>
          </a:prstGeom>
          <a:noFill/>
        </p:spPr>
        <p:txBody>
          <a:bodyPr wrap="square" rtlCol="0">
            <a:spAutoFit/>
          </a:bodyPr>
          <a:lstStyle/>
          <a:p>
            <a:pPr defTabSz="802020">
              <a:spcBef>
                <a:spcPts val="614"/>
              </a:spcBef>
              <a:buClr>
                <a:srgbClr val="DD8047"/>
              </a:buClr>
              <a:buSzPct val="60000"/>
              <a:defRPr/>
            </a:pPr>
            <a:r>
              <a:rPr lang="ru-RU" sz="1754" b="1" dirty="0">
                <a:solidFill>
                  <a:srgbClr val="0070C0"/>
                </a:solidFill>
                <a:latin typeface="Arial" panose="020B0604020202020204"/>
                <a:cs typeface="Calibri" panose="020F0502020204030204" pitchFamily="34" charset="0"/>
              </a:rPr>
              <a:t>Вторая половина дня: </a:t>
            </a:r>
          </a:p>
          <a:p>
            <a:pPr defTabSz="802020">
              <a:spcBef>
                <a:spcPts val="614"/>
              </a:spcBef>
              <a:buClr>
                <a:srgbClr val="DD8047"/>
              </a:buClr>
              <a:buSzPct val="60000"/>
              <a:defRPr/>
            </a:pPr>
            <a:r>
              <a:rPr lang="ru-RU" sz="1754" dirty="0">
                <a:solidFill>
                  <a:srgbClr val="383838"/>
                </a:solidFill>
                <a:latin typeface="Arial" panose="020B0604020202020204"/>
                <a:cs typeface="Calibri" panose="020F0502020204030204" pitchFamily="34" charset="0"/>
              </a:rPr>
              <a:t>14:00	Краткий обзор предыдущей части </a:t>
            </a:r>
          </a:p>
          <a:p>
            <a:pPr defTabSz="802020">
              <a:spcBef>
                <a:spcPts val="614"/>
              </a:spcBef>
              <a:buClr>
                <a:srgbClr val="DD8047"/>
              </a:buClr>
              <a:buSzPct val="60000"/>
              <a:defRPr/>
            </a:pPr>
            <a:r>
              <a:rPr lang="ru-RU" sz="1754" dirty="0">
                <a:solidFill>
                  <a:srgbClr val="383838"/>
                </a:solidFill>
                <a:latin typeface="Arial" panose="020B0604020202020204"/>
                <a:cs typeface="Calibri" panose="020F0502020204030204" pitchFamily="34" charset="0"/>
              </a:rPr>
              <a:t>14:15	Анализ недочетов и планирование</a:t>
            </a:r>
          </a:p>
          <a:p>
            <a:pPr defTabSz="802020">
              <a:spcBef>
                <a:spcPts val="614"/>
              </a:spcBef>
              <a:buClr>
                <a:srgbClr val="DD8047"/>
              </a:buClr>
              <a:buSzPct val="60000"/>
              <a:defRPr/>
            </a:pPr>
            <a:r>
              <a:rPr lang="ru-RU" sz="1754" dirty="0">
                <a:solidFill>
                  <a:srgbClr val="383838"/>
                </a:solidFill>
                <a:latin typeface="Arial" panose="020B0604020202020204"/>
                <a:cs typeface="Calibri" panose="020F0502020204030204" pitchFamily="34" charset="0"/>
              </a:rPr>
              <a:t>действий </a:t>
            </a:r>
            <a:r>
              <a:rPr lang="ru-RU" sz="1579" i="1" dirty="0">
                <a:solidFill>
                  <a:srgbClr val="383838"/>
                </a:solidFill>
                <a:latin typeface="Arial" panose="020B0604020202020204"/>
                <a:cs typeface="Calibri" panose="020F0502020204030204" pitchFamily="34" charset="0"/>
              </a:rPr>
              <a:t>(работа в группах) </a:t>
            </a:r>
          </a:p>
          <a:p>
            <a:pPr defTabSz="802020">
              <a:spcBef>
                <a:spcPts val="614"/>
              </a:spcBef>
              <a:buClr>
                <a:srgbClr val="DD8047"/>
              </a:buClr>
              <a:buSzPct val="60000"/>
              <a:defRPr/>
            </a:pPr>
            <a:r>
              <a:rPr lang="ru-RU" sz="1754" dirty="0">
                <a:solidFill>
                  <a:srgbClr val="383838"/>
                </a:solidFill>
                <a:latin typeface="Arial" panose="020B0604020202020204"/>
                <a:cs typeface="Calibri" panose="020F0502020204030204" pitchFamily="34" charset="0"/>
              </a:rPr>
              <a:t>15:30	Перерыв на кофе (15 мин.)</a:t>
            </a:r>
          </a:p>
          <a:p>
            <a:pPr defTabSz="802020">
              <a:spcBef>
                <a:spcPts val="614"/>
              </a:spcBef>
              <a:buClr>
                <a:srgbClr val="DD8047"/>
              </a:buClr>
              <a:buSzPct val="60000"/>
              <a:defRPr/>
            </a:pPr>
            <a:r>
              <a:rPr lang="ru-RU" sz="1754" dirty="0">
                <a:solidFill>
                  <a:srgbClr val="383838"/>
                </a:solidFill>
                <a:latin typeface="Arial" panose="020B0604020202020204"/>
                <a:cs typeface="Calibri" panose="020F0502020204030204" pitchFamily="34" charset="0"/>
              </a:rPr>
              <a:t>15:45	Планирование действий, продолжение </a:t>
            </a:r>
            <a:r>
              <a:rPr lang="ru-RU" sz="1579" i="1" dirty="0">
                <a:solidFill>
                  <a:srgbClr val="383838"/>
                </a:solidFill>
                <a:latin typeface="Arial" panose="020B0604020202020204"/>
                <a:cs typeface="Calibri" panose="020F0502020204030204" pitchFamily="34" charset="0"/>
              </a:rPr>
              <a:t>(работа в группах) </a:t>
            </a:r>
          </a:p>
          <a:p>
            <a:pPr defTabSz="802020">
              <a:spcBef>
                <a:spcPts val="614"/>
              </a:spcBef>
              <a:buClr>
                <a:srgbClr val="DD8047"/>
              </a:buClr>
              <a:buSzPct val="60000"/>
              <a:defRPr/>
            </a:pPr>
            <a:r>
              <a:rPr lang="ru-RU" sz="1754" dirty="0">
                <a:solidFill>
                  <a:srgbClr val="383838"/>
                </a:solidFill>
                <a:latin typeface="Arial" panose="020B0604020202020204"/>
                <a:cs typeface="Calibri" panose="020F0502020204030204" pitchFamily="34" charset="0"/>
              </a:rPr>
              <a:t>16:30	Обобщение результатов на пленарной сессии</a:t>
            </a:r>
          </a:p>
          <a:p>
            <a:pPr defTabSz="802020">
              <a:spcBef>
                <a:spcPts val="614"/>
              </a:spcBef>
              <a:buClr>
                <a:srgbClr val="DD8047"/>
              </a:buClr>
              <a:buSzPct val="60000"/>
              <a:defRPr/>
            </a:pPr>
            <a:r>
              <a:rPr lang="ru-RU" sz="1754" dirty="0">
                <a:solidFill>
                  <a:srgbClr val="383838"/>
                </a:solidFill>
                <a:latin typeface="Arial" panose="020B0604020202020204"/>
                <a:cs typeface="Calibri" panose="020F0502020204030204" pitchFamily="34" charset="0"/>
              </a:rPr>
              <a:t>17:00	Заключение и последующие шаги</a:t>
            </a:r>
          </a:p>
          <a:p>
            <a:pPr defTabSz="802020">
              <a:spcBef>
                <a:spcPts val="614"/>
              </a:spcBef>
              <a:buClr>
                <a:srgbClr val="DD8047"/>
              </a:buClr>
              <a:buSzPct val="60000"/>
              <a:defRPr/>
            </a:pPr>
            <a:r>
              <a:rPr lang="ru-RU" sz="1754" dirty="0">
                <a:solidFill>
                  <a:srgbClr val="383838"/>
                </a:solidFill>
                <a:latin typeface="Arial" panose="020B0604020202020204"/>
                <a:cs typeface="Calibri" panose="020F0502020204030204" pitchFamily="34" charset="0"/>
              </a:rPr>
              <a:t>17:30	Закрытие</a:t>
            </a:r>
          </a:p>
          <a:p>
            <a:pPr defTabSz="802020"/>
            <a:endParaRPr lang="en-US" sz="1754" dirty="0">
              <a:solidFill>
                <a:prstClr val="black"/>
              </a:solidFill>
              <a:latin typeface="Arial" panose="020B0604020202020204"/>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041892" y="1683347"/>
            <a:ext cx="0" cy="3524386"/>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dirty="0"/>
          </a:p>
        </p:txBody>
      </p:sp>
      <p:sp>
        <p:nvSpPr>
          <p:cNvPr id="3" name="object 3"/>
          <p:cNvSpPr txBox="1"/>
          <p:nvPr/>
        </p:nvSpPr>
        <p:spPr>
          <a:xfrm>
            <a:off x="492759" y="830071"/>
            <a:ext cx="10082530" cy="5336397"/>
          </a:xfrm>
          <a:prstGeom prst="rect">
            <a:avLst/>
          </a:prstGeom>
        </p:spPr>
        <p:txBody>
          <a:bodyPr vert="horz" wrap="square" lIns="0" tIns="12700" rIns="0" bIns="0" rtlCol="0">
            <a:spAutoFit/>
          </a:bodyPr>
          <a:lstStyle/>
          <a:p>
            <a:pPr marR="5080" algn="r">
              <a:lnSpc>
                <a:spcPct val="100000"/>
              </a:lnSpc>
              <a:spcBef>
                <a:spcPts val="100"/>
              </a:spcBef>
            </a:pPr>
            <a:r>
              <a:rPr lang="ru-RU" sz="2400" b="1" dirty="0">
                <a:solidFill>
                  <a:srgbClr val="0070C0"/>
                </a:solidFill>
                <a:latin typeface="Arial"/>
                <a:cs typeface="Arial"/>
              </a:rPr>
              <a:t>30 мин.</a:t>
            </a:r>
          </a:p>
          <a:p>
            <a:pPr>
              <a:lnSpc>
                <a:spcPct val="100000"/>
              </a:lnSpc>
            </a:pPr>
            <a:endParaRPr sz="2000" dirty="0">
              <a:latin typeface="Arial"/>
              <a:cs typeface="Arial"/>
            </a:endParaRPr>
          </a:p>
          <a:p>
            <a:pPr marL="12700" marR="514984" indent="-635">
              <a:lnSpc>
                <a:spcPts val="1900"/>
              </a:lnSpc>
            </a:pPr>
            <a:r>
              <a:rPr lang="ru-RU" dirty="0">
                <a:solidFill>
                  <a:srgbClr val="231F20"/>
                </a:solidFill>
                <a:latin typeface="Roboto"/>
                <a:cs typeface="Roboto"/>
              </a:rPr>
              <a:t>Имеются опасения, что масштаб вспышки заболевания может расшириться, а местные органы здравоохранения </a:t>
            </a:r>
            <a:r>
              <a:rPr lang="ru-RU" dirty="0">
                <a:solidFill>
                  <a:srgbClr val="231F20"/>
                </a:solidFill>
                <a:latin typeface="Calibri" panose="020F0502020204030204" pitchFamily="34" charset="0"/>
                <a:cs typeface="Roboto"/>
              </a:rPr>
              <a:t>‒</a:t>
            </a:r>
            <a:r>
              <a:rPr lang="ru-RU" dirty="0">
                <a:solidFill>
                  <a:srgbClr val="231F20"/>
                </a:solidFill>
                <a:latin typeface="Roboto"/>
                <a:cs typeface="Roboto"/>
              </a:rPr>
              <a:t> утратить контроль над ситуацией. Звучат требования о корректировке мер общественного здравоохранения и социальных мер на местном уровне.</a:t>
            </a:r>
          </a:p>
          <a:p>
            <a:pPr marL="12700">
              <a:lnSpc>
                <a:spcPct val="100000"/>
              </a:lnSpc>
              <a:spcBef>
                <a:spcPts val="1425"/>
              </a:spcBef>
            </a:pPr>
            <a:r>
              <a:rPr lang="ru-RU" dirty="0">
                <a:solidFill>
                  <a:srgbClr val="231F20"/>
                </a:solidFill>
                <a:latin typeface="Roboto"/>
                <a:cs typeface="Roboto"/>
              </a:rPr>
              <a:t>Руководствуясь собственной оценкой ситуации, рассмотрите следующие вопросы:</a:t>
            </a:r>
          </a:p>
          <a:p>
            <a:pPr>
              <a:lnSpc>
                <a:spcPct val="100000"/>
              </a:lnSpc>
              <a:spcBef>
                <a:spcPts val="50"/>
              </a:spcBef>
            </a:pPr>
            <a:endParaRPr sz="2400" dirty="0">
              <a:latin typeface="Roboto"/>
              <a:cs typeface="Roboto"/>
            </a:endParaRPr>
          </a:p>
          <a:p>
            <a:pPr marL="241935" marR="871855" indent="-229235">
              <a:lnSpc>
                <a:spcPts val="1900"/>
              </a:lnSpc>
              <a:spcBef>
                <a:spcPts val="5"/>
              </a:spcBef>
              <a:buAutoNum type="arabicPeriod"/>
              <a:tabLst>
                <a:tab pos="241935" algn="l"/>
              </a:tabLst>
            </a:pPr>
            <a:r>
              <a:rPr lang="ru-RU" dirty="0">
                <a:solidFill>
                  <a:srgbClr val="231F20"/>
                </a:solidFill>
                <a:latin typeface="Roboto"/>
                <a:cs typeface="Roboto"/>
              </a:rPr>
              <a:t>Какие рекомендации касательно введения, смягчения либо ужесточения мер ЗЗНС вы могли бы дать местным органам власти учетом перечисленных выше проблем?</a:t>
            </a:r>
          </a:p>
          <a:p>
            <a:pPr marL="241935" indent="-229235">
              <a:lnSpc>
                <a:spcPct val="100000"/>
              </a:lnSpc>
              <a:spcBef>
                <a:spcPts val="1805"/>
              </a:spcBef>
              <a:buAutoNum type="arabicPeriod"/>
              <a:tabLst>
                <a:tab pos="242570" algn="l"/>
              </a:tabLst>
            </a:pPr>
            <a:r>
              <a:rPr lang="ru-RU" dirty="0">
                <a:solidFill>
                  <a:srgbClr val="231F20"/>
                </a:solidFill>
                <a:latin typeface="Roboto"/>
                <a:cs typeface="Roboto"/>
              </a:rPr>
              <a:t>Какие типы мер вы бы могли рекомендовать?</a:t>
            </a:r>
          </a:p>
          <a:p>
            <a:pPr>
              <a:lnSpc>
                <a:spcPct val="100000"/>
              </a:lnSpc>
              <a:spcBef>
                <a:spcPts val="15"/>
              </a:spcBef>
              <a:buClr>
                <a:srgbClr val="231F20"/>
              </a:buClr>
              <a:buFont typeface="Roboto"/>
              <a:buAutoNum type="arabicPeriod"/>
            </a:pPr>
            <a:endParaRPr sz="1600" dirty="0">
              <a:latin typeface="Roboto"/>
              <a:cs typeface="Roboto"/>
            </a:endParaRPr>
          </a:p>
          <a:p>
            <a:pPr marL="241935" indent="-229235">
              <a:lnSpc>
                <a:spcPct val="100000"/>
              </a:lnSpc>
              <a:buAutoNum type="arabicPeriod"/>
              <a:tabLst>
                <a:tab pos="242570" algn="l"/>
              </a:tabLst>
            </a:pPr>
            <a:r>
              <a:rPr lang="ru-RU" dirty="0">
                <a:solidFill>
                  <a:srgbClr val="231F20"/>
                </a:solidFill>
                <a:latin typeface="Roboto"/>
                <a:cs typeface="Roboto"/>
              </a:rPr>
              <a:t>При изменении каких параметров вы пересмотрите сделанные вами рекомендации?</a:t>
            </a:r>
          </a:p>
          <a:p>
            <a:pPr marL="241300" indent="-229235">
              <a:lnSpc>
                <a:spcPct val="100000"/>
              </a:lnSpc>
              <a:spcBef>
                <a:spcPts val="1870"/>
              </a:spcBef>
              <a:buAutoNum type="arabicPeriod"/>
              <a:tabLst>
                <a:tab pos="241935" algn="l"/>
              </a:tabLst>
            </a:pPr>
            <a:r>
              <a:rPr lang="ru-RU" dirty="0">
                <a:solidFill>
                  <a:srgbClr val="231F20"/>
                </a:solidFill>
                <a:latin typeface="Roboto"/>
                <a:cs typeface="Roboto"/>
              </a:rPr>
              <a:t>Когда и каким образом вы проведете разъяснение мер ЗЗНС для населения?</a:t>
            </a:r>
          </a:p>
          <a:p>
            <a:pPr marL="241935" marR="1102360" indent="-229235">
              <a:lnSpc>
                <a:spcPct val="103800"/>
              </a:lnSpc>
              <a:spcBef>
                <a:spcPts val="1825"/>
              </a:spcBef>
              <a:buAutoNum type="arabicPeriod"/>
              <a:tabLst>
                <a:tab pos="241935" algn="l"/>
              </a:tabLst>
            </a:pPr>
            <a:r>
              <a:rPr lang="ru-RU" dirty="0">
                <a:solidFill>
                  <a:srgbClr val="231F20"/>
                </a:solidFill>
                <a:latin typeface="Roboto"/>
                <a:cs typeface="Roboto"/>
              </a:rPr>
              <a:t>В каких обстоятельствах целесообразно рекомендовать ужесточение определенных мер, а в каких </a:t>
            </a:r>
            <a:r>
              <a:rPr lang="ru-RU" dirty="0">
                <a:solidFill>
                  <a:srgbClr val="231F20"/>
                </a:solidFill>
                <a:latin typeface="Calibri" panose="020F0502020204030204" pitchFamily="34" charset="0"/>
                <a:cs typeface="Roboto"/>
              </a:rPr>
              <a:t>‒</a:t>
            </a:r>
            <a:r>
              <a:rPr lang="ru-RU" dirty="0">
                <a:solidFill>
                  <a:srgbClr val="231F20"/>
                </a:solidFill>
                <a:latin typeface="Roboto"/>
                <a:cs typeface="Roboto"/>
              </a:rPr>
              <a:t> смягчение?</a:t>
            </a:r>
          </a:p>
        </p:txBody>
      </p:sp>
      <p:sp>
        <p:nvSpPr>
          <p:cNvPr id="5" name="object 5"/>
          <p:cNvSpPr txBox="1">
            <a:spLocks noGrp="1"/>
          </p:cNvSpPr>
          <p:nvPr>
            <p:ph type="sldNum" sz="quarter" idx="7"/>
          </p:nvPr>
        </p:nvSpPr>
        <p:spPr>
          <a:xfrm>
            <a:off x="9476409" y="7325423"/>
            <a:ext cx="1061730" cy="166712"/>
          </a:xfrm>
          <a:prstGeom prst="rect">
            <a:avLst/>
          </a:prstGeom>
        </p:spPr>
        <p:txBody>
          <a:bodyPr vert="horz" wrap="square" lIns="0" tIns="0" rIns="0" bIns="0" rtlCol="0">
            <a:spAutoFit/>
          </a:bodyPr>
          <a:lstStyle/>
          <a:p>
            <a:pPr marL="12700">
              <a:lnSpc>
                <a:spcPts val="1315"/>
              </a:lnSpc>
            </a:pPr>
            <a:r>
              <a:rPr lang="ru-RU" dirty="0"/>
              <a:t>страница </a:t>
            </a:r>
            <a:fld id="{81D60167-4931-47E6-BA6A-407CBD079E47}" type="slidenum">
              <a:rPr dirty="0"/>
              <a:t>20</a:t>
            </a:fld>
            <a:endParaRPr dirty="0"/>
          </a:p>
        </p:txBody>
      </p:sp>
      <p:sp>
        <p:nvSpPr>
          <p:cNvPr id="6" name="object 6"/>
          <p:cNvSpPr txBox="1">
            <a:spLocks noGrp="1"/>
          </p:cNvSpPr>
          <p:nvPr>
            <p:ph type="ftr" sz="quarter" idx="5"/>
          </p:nvPr>
        </p:nvSpPr>
        <p:spPr>
          <a:xfrm>
            <a:off x="65580" y="7325423"/>
            <a:ext cx="2080720" cy="166712"/>
          </a:xfrm>
          <a:prstGeom prst="rect">
            <a:avLst/>
          </a:prstGeom>
        </p:spPr>
        <p:txBody>
          <a:bodyPr vert="horz" wrap="square" lIns="0" tIns="0" rIns="0" bIns="0" rtlCol="0">
            <a:spAutoFit/>
          </a:bodyPr>
          <a:lstStyle/>
          <a:p>
            <a:pPr marL="12700">
              <a:lnSpc>
                <a:spcPts val="1315"/>
              </a:lnSpc>
            </a:pPr>
            <a:r>
              <a:rPr lang="ru-RU" dirty="0"/>
              <a:t>ИМИТАЦИОННЫЕ УЧЕНИЯ</a:t>
            </a:r>
          </a:p>
        </p:txBody>
      </p:sp>
      <p:sp>
        <p:nvSpPr>
          <p:cNvPr id="4" name="object 4"/>
          <p:cNvSpPr txBox="1">
            <a:spLocks noGrp="1"/>
          </p:cNvSpPr>
          <p:nvPr>
            <p:ph type="title"/>
          </p:nvPr>
        </p:nvSpPr>
        <p:spPr>
          <a:xfrm>
            <a:off x="231518" y="0"/>
            <a:ext cx="4581782" cy="574040"/>
          </a:xfrm>
          <a:prstGeom prst="rect">
            <a:avLst/>
          </a:prstGeom>
        </p:spPr>
        <p:txBody>
          <a:bodyPr vert="horz" wrap="square" lIns="0" tIns="12700" rIns="0" bIns="0" rtlCol="0">
            <a:spAutoFit/>
          </a:bodyPr>
          <a:lstStyle/>
          <a:p>
            <a:pPr marL="12700">
              <a:lnSpc>
                <a:spcPct val="100000"/>
              </a:lnSpc>
              <a:spcBef>
                <a:spcPts val="100"/>
              </a:spcBef>
            </a:pPr>
            <a:r>
              <a:rPr lang="ru-RU" sz="3600" dirty="0"/>
              <a:t>Сессия 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lang="ru-RU" sz="2400" dirty="0">
                <a:solidFill>
                  <a:srgbClr val="D2232A"/>
                </a:solidFill>
                <a:latin typeface="Roboto-Medium"/>
                <a:cs typeface="Roboto-Medium"/>
              </a:rPr>
              <a:t>ИМИТАЦИОННЫЕ УЧЕНИЯ</a:t>
            </a: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dirty="0"/>
          </a:p>
        </p:txBody>
      </p:sp>
      <p:sp>
        <p:nvSpPr>
          <p:cNvPr id="5" name="object 5"/>
          <p:cNvSpPr txBox="1"/>
          <p:nvPr/>
        </p:nvSpPr>
        <p:spPr>
          <a:xfrm>
            <a:off x="6991280" y="3327400"/>
            <a:ext cx="3048000" cy="1490152"/>
          </a:xfrm>
          <a:prstGeom prst="rect">
            <a:avLst/>
          </a:prstGeom>
        </p:spPr>
        <p:txBody>
          <a:bodyPr vert="horz" wrap="square" lIns="0" tIns="12700" rIns="0" bIns="0" rtlCol="0">
            <a:spAutoFit/>
          </a:bodyPr>
          <a:lstStyle/>
          <a:p>
            <a:pPr marL="12700">
              <a:lnSpc>
                <a:spcPct val="100000"/>
              </a:lnSpc>
              <a:spcBef>
                <a:spcPts val="100"/>
              </a:spcBef>
            </a:pPr>
            <a:r>
              <a:rPr lang="ru-RU" sz="4800" dirty="0">
                <a:latin typeface="Roboto-Medium"/>
                <a:cs typeface="Roboto-Medium"/>
              </a:rPr>
              <a:t>Часть четвертая</a:t>
            </a: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8" name="object 8"/>
          <p:cNvSpPr txBox="1"/>
          <p:nvPr/>
        </p:nvSpPr>
        <p:spPr>
          <a:xfrm>
            <a:off x="6718300" y="5003800"/>
            <a:ext cx="3015635" cy="1626086"/>
          </a:xfrm>
          <a:prstGeom prst="rect">
            <a:avLst/>
          </a:prstGeom>
        </p:spPr>
        <p:txBody>
          <a:bodyPr vert="horz" wrap="square" lIns="0" tIns="12700" rIns="0" bIns="0" rtlCol="0">
            <a:spAutoFit/>
          </a:bodyPr>
          <a:lstStyle/>
          <a:p>
            <a:pPr marR="6350" algn="r">
              <a:lnSpc>
                <a:spcPct val="100000"/>
              </a:lnSpc>
              <a:spcBef>
                <a:spcPts val="100"/>
              </a:spcBef>
            </a:pPr>
            <a:r>
              <a:rPr lang="ru-RU" sz="2600" b="1" dirty="0">
                <a:latin typeface="Roboto-Medium"/>
                <a:cs typeface="Roboto-Medium"/>
              </a:rPr>
              <a:t>Работа с учебными заведениями</a:t>
            </a:r>
          </a:p>
          <a:p>
            <a:pPr marR="5080" algn="r">
              <a:lnSpc>
                <a:spcPct val="100000"/>
              </a:lnSpc>
              <a:spcBef>
                <a:spcPts val="70"/>
              </a:spcBef>
            </a:pPr>
            <a:endParaRPr lang="ru-RU" sz="2600" dirty="0">
              <a:latin typeface="Roboto-Medium"/>
              <a:cs typeface="Roboto-Medium"/>
            </a:endParaRPr>
          </a:p>
        </p:txBody>
      </p:sp>
      <p:sp>
        <p:nvSpPr>
          <p:cNvPr id="9" name="object 9"/>
          <p:cNvSpPr/>
          <p:nvPr/>
        </p:nvSpPr>
        <p:spPr>
          <a:xfrm>
            <a:off x="457200" y="1670634"/>
            <a:ext cx="6031571" cy="4020463"/>
          </a:xfrm>
          <a:prstGeom prst="rect">
            <a:avLst/>
          </a:prstGeom>
          <a:blipFill>
            <a:blip r:embed="rId2" cstate="print"/>
            <a:stretch>
              <a:fillRect/>
            </a:stretch>
          </a:blipFill>
        </p:spPr>
        <p:txBody>
          <a:bodyPr wrap="square" lIns="0" tIns="0" rIns="0" bIns="0" rtlCol="0"/>
          <a:lstStyle/>
          <a:p>
            <a:endParaRPr dirty="0"/>
          </a:p>
        </p:txBody>
      </p:sp>
      <p:sp>
        <p:nvSpPr>
          <p:cNvPr id="10" name="object 4">
            <a:extLst>
              <a:ext uri="{FF2B5EF4-FFF2-40B4-BE49-F238E27FC236}">
                <a16:creationId xmlns:a16="http://schemas.microsoft.com/office/drawing/2014/main" id="{DCCA755B-42EE-45DD-8D73-90CF51BA402D}"/>
              </a:ext>
            </a:extLst>
          </p:cNvPr>
          <p:cNvSpPr txBox="1"/>
          <p:nvPr/>
        </p:nvSpPr>
        <p:spPr>
          <a:xfrm>
            <a:off x="8593211" y="67396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dirty="0">
              <a:latin typeface="Arial"/>
              <a:cs typeface="Arial"/>
            </a:endParaRPr>
          </a:p>
        </p:txBody>
      </p:sp>
      <p:sp>
        <p:nvSpPr>
          <p:cNvPr id="11" name="object 9">
            <a:extLst>
              <a:ext uri="{FF2B5EF4-FFF2-40B4-BE49-F238E27FC236}">
                <a16:creationId xmlns:a16="http://schemas.microsoft.com/office/drawing/2014/main" id="{7D09104F-0689-4C06-8D1C-CA7858BED15C}"/>
              </a:ext>
            </a:extLst>
          </p:cNvPr>
          <p:cNvSpPr txBox="1"/>
          <p:nvPr/>
        </p:nvSpPr>
        <p:spPr>
          <a:xfrm>
            <a:off x="8578812" y="68168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dirty="0">
              <a:latin typeface="Arial"/>
              <a:cs typeface="Arial"/>
            </a:endParaRPr>
          </a:p>
        </p:txBody>
      </p:sp>
      <p:sp>
        <p:nvSpPr>
          <p:cNvPr id="12" name="object 11">
            <a:extLst>
              <a:ext uri="{FF2B5EF4-FFF2-40B4-BE49-F238E27FC236}">
                <a16:creationId xmlns:a16="http://schemas.microsoft.com/office/drawing/2014/main" id="{17F17E11-654A-4796-BDA9-E94B51410AC2}"/>
              </a:ext>
            </a:extLst>
          </p:cNvPr>
          <p:cNvSpPr txBox="1"/>
          <p:nvPr/>
        </p:nvSpPr>
        <p:spPr>
          <a:xfrm>
            <a:off x="9547212" y="70286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dirty="0">
              <a:latin typeface="Arial"/>
              <a:cs typeface="Arial"/>
            </a:endParaRPr>
          </a:p>
        </p:txBody>
      </p:sp>
      <p:pic>
        <p:nvPicPr>
          <p:cNvPr id="13" name="Picture 1" descr="Graphical user interface, text&#10;&#10;Description automatically generated">
            <a:extLst>
              <a:ext uri="{FF2B5EF4-FFF2-40B4-BE49-F238E27FC236}">
                <a16:creationId xmlns:a16="http://schemas.microsoft.com/office/drawing/2014/main" id="{B52761B2-12D5-4931-931B-58A4F2E4D6F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90880" y="6391972"/>
            <a:ext cx="2619375" cy="6953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ru-RU" sz="3158" dirty="0"/>
              <a:t>Обновление сценария</a:t>
            </a:r>
          </a:p>
        </p:txBody>
      </p:sp>
      <p:sp>
        <p:nvSpPr>
          <p:cNvPr id="3" name="object 3"/>
          <p:cNvSpPr/>
          <p:nvPr/>
        </p:nvSpPr>
        <p:spPr>
          <a:xfrm>
            <a:off x="22579" y="702978"/>
            <a:ext cx="8286044" cy="6525087"/>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ru-RU" sz="1500" dirty="0">
                <a:solidFill>
                  <a:prstClr val="black"/>
                </a:solidFill>
                <a:latin typeface="Calibri"/>
              </a:rPr>
              <a:t>По мере стабилизации показателей заболеваемости по всей стране учебные заведения частично возобновляют работу в новом учебном году. Учащиеся, преподаватели и родители приветствуют возобновление этой работы по ряду причин.</a:t>
            </a:r>
          </a:p>
          <a:p>
            <a:pPr defTabSz="802020"/>
            <a:endParaRPr lang="en-US" sz="800" dirty="0">
              <a:solidFill>
                <a:prstClr val="black"/>
              </a:solidFill>
              <a:latin typeface="Calibri"/>
            </a:endParaRPr>
          </a:p>
          <a:p>
            <a:pPr marL="285750" indent="-285750" defTabSz="802020">
              <a:buFont typeface="Arial" panose="020B0604020202020204" pitchFamily="34" charset="0"/>
              <a:buChar char="•"/>
            </a:pPr>
            <a:r>
              <a:rPr lang="ru-RU" sz="1500" dirty="0">
                <a:solidFill>
                  <a:prstClr val="black"/>
                </a:solidFill>
                <a:latin typeface="Calibri"/>
              </a:rPr>
              <a:t>Учащиеся получают возможность продолжать обучение и общаться с друзьями и сверстниками.</a:t>
            </a:r>
          </a:p>
          <a:p>
            <a:pPr marL="285750" indent="-285750" defTabSz="802020">
              <a:buFont typeface="Arial" panose="020B0604020202020204" pitchFamily="34" charset="0"/>
              <a:buChar char="•"/>
            </a:pPr>
            <a:r>
              <a:rPr lang="ru-RU" sz="1500" dirty="0">
                <a:solidFill>
                  <a:prstClr val="black"/>
                </a:solidFill>
                <a:latin typeface="Calibri"/>
              </a:rPr>
              <a:t>Родители и учителя могут вновь выйти на работу.</a:t>
            </a:r>
          </a:p>
          <a:p>
            <a:pPr marL="285750" indent="-285750" defTabSz="802020">
              <a:buFont typeface="Arial" panose="020B0604020202020204" pitchFamily="34" charset="0"/>
              <a:buChar char="•"/>
            </a:pPr>
            <a:r>
              <a:rPr lang="ru-RU" sz="1500" dirty="0">
                <a:solidFill>
                  <a:prstClr val="black"/>
                </a:solidFill>
                <a:latin typeface="Calibri"/>
              </a:rPr>
              <a:t>Открытие учебных заведений положительно скажется на доходах домохозяйств и экономике.</a:t>
            </a:r>
          </a:p>
          <a:p>
            <a:pPr defTabSz="802020"/>
            <a:endParaRPr lang="en-US" sz="800" dirty="0">
              <a:solidFill>
                <a:prstClr val="black"/>
              </a:solidFill>
              <a:latin typeface="Calibri"/>
            </a:endParaRPr>
          </a:p>
          <a:p>
            <a:pPr defTabSz="802020"/>
            <a:r>
              <a:rPr lang="ru-RU" sz="1500" dirty="0">
                <a:solidFill>
                  <a:prstClr val="black"/>
                </a:solidFill>
                <a:latin typeface="Calibri"/>
              </a:rPr>
              <a:t>По прошествии одного месяца от начала учебного года очевидны сохраняющиеся проблемы. За последние несколько недель резко возросло количество случаев заболевания, связанных с открытием учебных заведений.</a:t>
            </a:r>
          </a:p>
          <a:p>
            <a:pPr defTabSz="802020"/>
            <a:endParaRPr lang="en-US" sz="800" dirty="0">
              <a:solidFill>
                <a:prstClr val="black"/>
              </a:solidFill>
              <a:latin typeface="Calibri"/>
            </a:endParaRPr>
          </a:p>
          <a:p>
            <a:pPr marL="285750" indent="-285750" defTabSz="802020">
              <a:buFont typeface="Arial" panose="020B0604020202020204" pitchFamily="34" charset="0"/>
              <a:buChar char="•"/>
            </a:pPr>
            <a:r>
              <a:rPr lang="ru-RU" sz="1500" dirty="0">
                <a:solidFill>
                  <a:prstClr val="black"/>
                </a:solidFill>
                <a:latin typeface="Calibri"/>
              </a:rPr>
              <a:t>В 12 школах страны (географически удаленных) зафиксированы вспышки заболевания, а учащиеся направлены на дом. Работа пяти школ полностью прекращена по инициативе директоров. В остальных введены ограничения, а также требование к учащимся оставаться дома при появлении симптомов заболевания. По имеющейся на данный момент информации случаи в школах не связаны между собой.</a:t>
            </a:r>
          </a:p>
          <a:p>
            <a:pPr marL="285750" indent="-285750" defTabSz="802020">
              <a:buFont typeface="Arial" panose="020B0604020202020204" pitchFamily="34" charset="0"/>
              <a:buChar char="•"/>
            </a:pPr>
            <a:r>
              <a:rPr lang="ru-RU" sz="1500" dirty="0">
                <a:solidFill>
                  <a:prstClr val="black"/>
                </a:solidFill>
                <a:latin typeface="Calibri"/>
              </a:rPr>
              <a:t>Прослеживается взаимосвязь одной из вспышек в районе со школой‑интернатом, однако в заведении отрицают наличие заболевших. Вероятно, руководством учреждения движут экономические мотивы. Учащиеся частных школ‑интернатов зачастую обеспечивают важную статью доходов.</a:t>
            </a:r>
          </a:p>
          <a:p>
            <a:pPr marL="285750" indent="-285750" defTabSz="802020">
              <a:buFont typeface="Arial" panose="020B0604020202020204" pitchFamily="34" charset="0"/>
              <a:buChar char="•"/>
            </a:pPr>
            <a:r>
              <a:rPr lang="ru-RU" sz="1500" dirty="0">
                <a:solidFill>
                  <a:prstClr val="black"/>
                </a:solidFill>
                <a:latin typeface="Calibri"/>
              </a:rPr>
              <a:t>По информации клининговой и кейтеринговой компании, которая обслуживает ряд школ и других учреждений, в том числе коммерческие офисы и учреждения по уходу за престарелыми, у некоторых из сотрудников выявлен положительный результат тестирования на COVID‑19, возможно, в связи с контактом с зараженными лицами из числа персонала или учащимися одной из упомянутых школ.</a:t>
            </a:r>
          </a:p>
          <a:p>
            <a:pPr marL="285750" indent="-285750" defTabSz="802020">
              <a:buFont typeface="Arial" panose="020B0604020202020204" pitchFamily="34" charset="0"/>
              <a:buChar char="•"/>
            </a:pPr>
            <a:r>
              <a:rPr lang="ru-RU" sz="1500" dirty="0">
                <a:solidFill>
                  <a:prstClr val="black"/>
                </a:solidFill>
                <a:latin typeface="Calibri"/>
              </a:rPr>
              <a:t>Несколько школ в районе предлагают возобновить межшкольные спортивные состязания по неконтактным видам спорта и проводить их на открытом воздухе.</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dirty="0">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dirty="0">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dirty="0">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dirty="0">
                <a:solidFill>
                  <a:prstClr val="black"/>
                </a:solidFill>
                <a:latin typeface="Calibri"/>
              </a:endParaRPr>
            </a:p>
          </p:txBody>
        </p:sp>
      </p:grpSp>
      <p:sp>
        <p:nvSpPr>
          <p:cNvPr id="10" name="object 10"/>
          <p:cNvSpPr txBox="1"/>
          <p:nvPr/>
        </p:nvSpPr>
        <p:spPr>
          <a:xfrm>
            <a:off x="7052297" y="147706"/>
            <a:ext cx="3404622" cy="389734"/>
          </a:xfrm>
          <a:prstGeom prst="rect">
            <a:avLst/>
          </a:prstGeom>
          <a:solidFill>
            <a:srgbClr val="D86422"/>
          </a:solidFill>
        </p:spPr>
        <p:txBody>
          <a:bodyPr vert="horz" wrap="square" lIns="0" tIns="118630" rIns="0" bIns="0" rtlCol="0">
            <a:spAutoFit/>
          </a:bodyPr>
          <a:lstStyle/>
          <a:p>
            <a:pPr marL="942374" defTabSz="802020">
              <a:spcBef>
                <a:spcPts val="934"/>
              </a:spcBef>
              <a:defRPr/>
            </a:pPr>
            <a:r>
              <a:rPr lang="ru-RU" sz="1754" dirty="0">
                <a:solidFill>
                  <a:srgbClr val="FFFFFF"/>
                </a:solidFill>
                <a:latin typeface="Arial Black"/>
                <a:cs typeface="Arial Black"/>
              </a:rPr>
              <a:t>ИМИТАЦИЯ</a:t>
            </a:r>
          </a:p>
        </p:txBody>
      </p:sp>
      <p:sp>
        <p:nvSpPr>
          <p:cNvPr id="12" name="object 12"/>
          <p:cNvSpPr txBox="1">
            <a:spLocks noGrp="1"/>
          </p:cNvSpPr>
          <p:nvPr>
            <p:ph type="sldNum" sz="quarter" idx="7"/>
          </p:nvPr>
        </p:nvSpPr>
        <p:spPr>
          <a:xfrm>
            <a:off x="9690101" y="7322174"/>
            <a:ext cx="851470" cy="155748"/>
          </a:xfrm>
          <a:prstGeom prst="rect">
            <a:avLst/>
          </a:prstGeom>
        </p:spPr>
        <p:txBody>
          <a:bodyPr vert="horz" wrap="square" lIns="0" tIns="0" rIns="0" bIns="0" rtlCol="0">
            <a:spAutoFit/>
          </a:bodyPr>
          <a:lstStyle/>
          <a:p>
            <a:pPr marL="11139" defTabSz="802020">
              <a:lnSpc>
                <a:spcPts val="1250"/>
              </a:lnSpc>
              <a:defRPr/>
            </a:pPr>
            <a:r>
              <a:rPr lang="ru-RU" dirty="0">
                <a:solidFill>
                  <a:prstClr val="white"/>
                </a:solidFill>
              </a:rPr>
              <a:t>страница </a:t>
            </a:r>
            <a:fld id="{81D60167-4931-47E6-BA6A-407CBD079E47}" type="slidenum">
              <a:rPr dirty="0">
                <a:solidFill>
                  <a:prstClr val="white"/>
                </a:solidFill>
              </a:rPr>
              <a:pPr marL="11139" defTabSz="802020">
                <a:lnSpc>
                  <a:spcPts val="1250"/>
                </a:lnSpc>
                <a:defRPr/>
              </a:pPr>
              <a:t>22</a:t>
            </a:fld>
            <a:endParaRPr dirty="0">
              <a:solidFill>
                <a:prstClr val="white"/>
              </a:solidFill>
            </a:endParaRPr>
          </a:p>
        </p:txBody>
      </p:sp>
      <p:sp>
        <p:nvSpPr>
          <p:cNvPr id="13" name="object 13"/>
          <p:cNvSpPr txBox="1">
            <a:spLocks noGrp="1"/>
          </p:cNvSpPr>
          <p:nvPr>
            <p:ph type="ftr" sz="quarter" idx="5"/>
          </p:nvPr>
        </p:nvSpPr>
        <p:spPr>
          <a:xfrm>
            <a:off x="66894" y="7342359"/>
            <a:ext cx="2155606" cy="155879"/>
          </a:xfrm>
          <a:prstGeom prst="rect">
            <a:avLst/>
          </a:prstGeom>
        </p:spPr>
        <p:txBody>
          <a:bodyPr vert="horz" wrap="square" lIns="0" tIns="0" rIns="0" bIns="0" rtlCol="0">
            <a:spAutoFit/>
          </a:bodyPr>
          <a:lstStyle/>
          <a:p>
            <a:pPr marL="11139" defTabSz="802020">
              <a:lnSpc>
                <a:spcPts val="1250"/>
              </a:lnSpc>
              <a:defRPr/>
            </a:pPr>
            <a:r>
              <a:rPr lang="ru-RU" dirty="0">
                <a:solidFill>
                  <a:prstClr val="white"/>
                </a:solidFill>
              </a:rPr>
              <a:t>ИМИТАЦИОННЫЕ УЧЕНИЯ</a:t>
            </a:r>
          </a:p>
        </p:txBody>
      </p:sp>
      <p:pic>
        <p:nvPicPr>
          <p:cNvPr id="4" name="Picture 3">
            <a:extLst>
              <a:ext uri="{FF2B5EF4-FFF2-40B4-BE49-F238E27FC236}">
                <a16:creationId xmlns:a16="http://schemas.microsoft.com/office/drawing/2014/main" id="{6AF05B8F-5DDD-4E1D-8AD0-D54DDE6AE88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28906" y="2037941"/>
            <a:ext cx="2328879" cy="3493319"/>
          </a:xfrm>
          <a:prstGeom prst="rect">
            <a:avLst/>
          </a:prstGeom>
        </p:spPr>
      </p:pic>
    </p:spTree>
    <p:extLst>
      <p:ext uri="{BB962C8B-B14F-4D97-AF65-F5344CB8AC3E}">
        <p14:creationId xmlns:p14="http://schemas.microsoft.com/office/powerpoint/2010/main" val="1411093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p:nvPr/>
        </p:nvSpPr>
        <p:spPr>
          <a:xfrm>
            <a:off x="8985945" y="611361"/>
            <a:ext cx="490466" cy="582439"/>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dirty="0">
              <a:solidFill>
                <a:prstClr val="black"/>
              </a:solidFill>
              <a:latin typeface="Calibri"/>
            </a:endParaRPr>
          </a:p>
        </p:txBody>
      </p:sp>
      <p:sp>
        <p:nvSpPr>
          <p:cNvPr id="12" name="object 12"/>
          <p:cNvSpPr txBox="1"/>
          <p:nvPr/>
        </p:nvSpPr>
        <p:spPr>
          <a:xfrm>
            <a:off x="9564223" y="848253"/>
            <a:ext cx="1017544" cy="335183"/>
          </a:xfrm>
          <a:prstGeom prst="rect">
            <a:avLst/>
          </a:prstGeom>
        </p:spPr>
        <p:txBody>
          <a:bodyPr vert="horz" wrap="square" lIns="0" tIns="11139" rIns="0" bIns="0" rtlCol="0">
            <a:spAutoFit/>
          </a:bodyPr>
          <a:lstStyle/>
          <a:p>
            <a:pPr marL="11139" defTabSz="802020">
              <a:spcBef>
                <a:spcPts val="88"/>
              </a:spcBef>
              <a:defRPr/>
            </a:pPr>
            <a:r>
              <a:rPr lang="ru-RU" sz="2105" b="1" dirty="0">
                <a:solidFill>
                  <a:srgbClr val="0070C0"/>
                </a:solidFill>
                <a:latin typeface="Arial"/>
                <a:cs typeface="Arial"/>
              </a:rPr>
              <a:t>30 мин.</a:t>
            </a:r>
          </a:p>
        </p:txBody>
      </p:sp>
      <p:sp>
        <p:nvSpPr>
          <p:cNvPr id="13" name="object 13"/>
          <p:cNvSpPr txBox="1">
            <a:spLocks noGrp="1"/>
          </p:cNvSpPr>
          <p:nvPr>
            <p:ph type="sldNum" sz="quarter" idx="7"/>
          </p:nvPr>
        </p:nvSpPr>
        <p:spPr>
          <a:xfrm>
            <a:off x="9476411" y="7342359"/>
            <a:ext cx="1065159" cy="155748"/>
          </a:xfrm>
          <a:prstGeom prst="rect">
            <a:avLst/>
          </a:prstGeom>
        </p:spPr>
        <p:txBody>
          <a:bodyPr vert="horz" wrap="square" lIns="0" tIns="0" rIns="0" bIns="0" rtlCol="0">
            <a:spAutoFit/>
          </a:bodyPr>
          <a:lstStyle/>
          <a:p>
            <a:pPr marL="11139" defTabSz="802020">
              <a:lnSpc>
                <a:spcPts val="1250"/>
              </a:lnSpc>
              <a:defRPr/>
            </a:pPr>
            <a:r>
              <a:rPr lang="ru-RU" dirty="0">
                <a:solidFill>
                  <a:prstClr val="white"/>
                </a:solidFill>
              </a:rPr>
              <a:t>страница </a:t>
            </a:r>
            <a:fld id="{81D60167-4931-47E6-BA6A-407CBD079E47}" type="slidenum">
              <a:rPr dirty="0">
                <a:solidFill>
                  <a:prstClr val="white"/>
                </a:solidFill>
              </a:rPr>
              <a:pPr marL="11139" defTabSz="802020">
                <a:lnSpc>
                  <a:spcPts val="1250"/>
                </a:lnSpc>
                <a:defRPr/>
              </a:pPr>
              <a:t>23</a:t>
            </a:fld>
            <a:endParaRPr dirty="0">
              <a:solidFill>
                <a:prstClr val="white"/>
              </a:solidFill>
            </a:endParaRPr>
          </a:p>
        </p:txBody>
      </p:sp>
      <p:sp>
        <p:nvSpPr>
          <p:cNvPr id="14" name="object 14"/>
          <p:cNvSpPr txBox="1">
            <a:spLocks noGrp="1"/>
          </p:cNvSpPr>
          <p:nvPr>
            <p:ph type="ftr" sz="quarter" idx="5"/>
          </p:nvPr>
        </p:nvSpPr>
        <p:spPr>
          <a:xfrm>
            <a:off x="66894" y="7342359"/>
            <a:ext cx="2079406" cy="155879"/>
          </a:xfrm>
          <a:prstGeom prst="rect">
            <a:avLst/>
          </a:prstGeom>
        </p:spPr>
        <p:txBody>
          <a:bodyPr vert="horz" wrap="square" lIns="0" tIns="0" rIns="0" bIns="0" rtlCol="0">
            <a:spAutoFit/>
          </a:bodyPr>
          <a:lstStyle/>
          <a:p>
            <a:pPr marL="11139" defTabSz="802020">
              <a:lnSpc>
                <a:spcPts val="1250"/>
              </a:lnSpc>
              <a:defRPr/>
            </a:pPr>
            <a:r>
              <a:rPr lang="ru-RU" dirty="0">
                <a:solidFill>
                  <a:prstClr val="white"/>
                </a:solidFill>
              </a:rPr>
              <a:t>ИМИТАЦИОННЫЕ УЧЕНИЯ</a:t>
            </a:r>
          </a:p>
        </p:txBody>
      </p:sp>
      <p:sp>
        <p:nvSpPr>
          <p:cNvPr id="15" name="object 15"/>
          <p:cNvSpPr txBox="1"/>
          <p:nvPr/>
        </p:nvSpPr>
        <p:spPr>
          <a:xfrm>
            <a:off x="2083010" y="6611854"/>
            <a:ext cx="637705" cy="155748"/>
          </a:xfrm>
          <a:prstGeom prst="rect">
            <a:avLst/>
          </a:prstGeom>
        </p:spPr>
        <p:txBody>
          <a:bodyPr vert="horz" wrap="square" lIns="0" tIns="0" rIns="0" bIns="0" rtlCol="0">
            <a:spAutoFit/>
          </a:bodyPr>
          <a:lstStyle/>
          <a:p>
            <a:pPr marL="11139" defTabSz="802020">
              <a:lnSpc>
                <a:spcPts val="1250"/>
              </a:lnSpc>
              <a:defRPr/>
            </a:pPr>
            <a:r>
              <a:rPr lang="ru-RU" sz="1053" b="1" dirty="0">
                <a:solidFill>
                  <a:srgbClr val="FFFFFF"/>
                </a:solidFill>
                <a:latin typeface="Arial"/>
                <a:cs typeface="Arial"/>
              </a:rPr>
              <a:t>COVID-19</a:t>
            </a:r>
          </a:p>
        </p:txBody>
      </p:sp>
      <p:sp>
        <p:nvSpPr>
          <p:cNvPr id="16" name="object 16"/>
          <p:cNvSpPr txBox="1"/>
          <p:nvPr/>
        </p:nvSpPr>
        <p:spPr>
          <a:xfrm>
            <a:off x="4877116" y="6611854"/>
            <a:ext cx="1052632" cy="155748"/>
          </a:xfrm>
          <a:prstGeom prst="rect">
            <a:avLst/>
          </a:prstGeom>
        </p:spPr>
        <p:txBody>
          <a:bodyPr vert="horz" wrap="square" lIns="0" tIns="0" rIns="0" bIns="0" rtlCol="0">
            <a:spAutoFit/>
          </a:bodyPr>
          <a:lstStyle/>
          <a:p>
            <a:pPr marL="11139" defTabSz="802020">
              <a:lnSpc>
                <a:spcPts val="1250"/>
              </a:lnSpc>
              <a:defRPr/>
            </a:pPr>
            <a:r>
              <a:rPr lang="ru-RU" sz="1053" b="1" dirty="0">
                <a:solidFill>
                  <a:srgbClr val="FFFFFF"/>
                </a:solidFill>
                <a:latin typeface="Arial"/>
                <a:cs typeface="Arial"/>
              </a:rPr>
              <a:t>20 октября 2020 г.</a:t>
            </a:r>
          </a:p>
        </p:txBody>
      </p:sp>
      <p:sp>
        <p:nvSpPr>
          <p:cNvPr id="17" name="object 2">
            <a:extLst>
              <a:ext uri="{FF2B5EF4-FFF2-40B4-BE49-F238E27FC236}">
                <a16:creationId xmlns:a16="http://schemas.microsoft.com/office/drawing/2014/main" id="{9E799596-8B5B-4C4F-AE26-D6BA89787DDA}"/>
              </a:ext>
            </a:extLst>
          </p:cNvPr>
          <p:cNvSpPr txBox="1">
            <a:spLocks/>
          </p:cNvSpPr>
          <p:nvPr/>
        </p:nvSpPr>
        <p:spPr>
          <a:xfrm>
            <a:off x="231520" y="3175"/>
            <a:ext cx="4200780" cy="574040"/>
          </a:xfrm>
          <a:prstGeom prst="rect">
            <a:avLst/>
          </a:prstGeom>
        </p:spPr>
        <p:txBody>
          <a:bodyPr vert="horz" wrap="square" lIns="0" tIns="12700" rIns="0" bIns="0" rtlCol="0">
            <a:spAutoFit/>
          </a:bodyPr>
          <a:lstStyle>
            <a:lvl1pPr>
              <a:defRPr sz="4210" b="1" i="0">
                <a:solidFill>
                  <a:schemeClr val="bg1"/>
                </a:solidFill>
                <a:latin typeface="Arial"/>
                <a:ea typeface="+mj-ea"/>
                <a:cs typeface="Arial"/>
              </a:defRPr>
            </a:lvl1pPr>
          </a:lstStyle>
          <a:p>
            <a:pPr marL="12700">
              <a:spcBef>
                <a:spcPts val="100"/>
              </a:spcBef>
              <a:defRPr/>
            </a:pPr>
            <a:r>
              <a:rPr lang="ru-RU" sz="3600" dirty="0"/>
              <a:t>Сессия </a:t>
            </a:r>
            <a:r>
              <a:rPr lang="ru-RU" sz="3600" dirty="0">
                <a:solidFill>
                  <a:prstClr val="white"/>
                </a:solidFill>
              </a:rPr>
              <a:t>4</a:t>
            </a:r>
          </a:p>
        </p:txBody>
      </p:sp>
      <p:sp>
        <p:nvSpPr>
          <p:cNvPr id="18" name="object 4">
            <a:extLst>
              <a:ext uri="{FF2B5EF4-FFF2-40B4-BE49-F238E27FC236}">
                <a16:creationId xmlns:a16="http://schemas.microsoft.com/office/drawing/2014/main" id="{2024B1E8-527C-483A-AF21-6962274B69E6}"/>
              </a:ext>
            </a:extLst>
          </p:cNvPr>
          <p:cNvSpPr txBox="1"/>
          <p:nvPr/>
        </p:nvSpPr>
        <p:spPr>
          <a:xfrm>
            <a:off x="207685" y="848253"/>
            <a:ext cx="9640570" cy="6165790"/>
          </a:xfrm>
          <a:prstGeom prst="rect">
            <a:avLst/>
          </a:prstGeom>
        </p:spPr>
        <p:txBody>
          <a:bodyPr vert="horz" wrap="square" lIns="0" tIns="12700" rIns="0" bIns="0" rtlCol="0">
            <a:spAutoFit/>
          </a:bodyPr>
          <a:lstStyle/>
          <a:p>
            <a:pPr marL="12700">
              <a:spcBef>
                <a:spcPts val="100"/>
              </a:spcBef>
            </a:pPr>
            <a:r>
              <a:rPr lang="ru-RU" sz="1100" dirty="0">
                <a:solidFill>
                  <a:srgbClr val="231F20"/>
                </a:solidFill>
                <a:latin typeface="Roboto"/>
                <a:cs typeface="Roboto"/>
              </a:rPr>
              <a:t>Обсудите следующие аспекты и сделайте рекомендации:</a:t>
            </a:r>
          </a:p>
          <a:p>
            <a:pPr>
              <a:spcBef>
                <a:spcPts val="55"/>
              </a:spcBef>
            </a:pPr>
            <a:endParaRPr lang="en-GB" sz="1100" dirty="0">
              <a:solidFill>
                <a:prstClr val="black"/>
              </a:solidFill>
              <a:latin typeface="Roboto"/>
              <a:cs typeface="Roboto"/>
            </a:endParaRPr>
          </a:p>
          <a:p>
            <a:pPr marL="241300" marR="5080" indent="-228600">
              <a:buFont typeface="Arial" panose="020B0604020202020204" pitchFamily="34" charset="0"/>
              <a:buChar char="•"/>
              <a:tabLst>
                <a:tab pos="240665" algn="l"/>
                <a:tab pos="241300" algn="l"/>
              </a:tabLst>
            </a:pPr>
            <a:r>
              <a:rPr lang="ru-RU" sz="1100" dirty="0">
                <a:solidFill>
                  <a:srgbClr val="231F20"/>
                </a:solidFill>
                <a:latin typeface="Roboto"/>
                <a:cs typeface="Roboto"/>
              </a:rPr>
              <a:t>Охарактеризуйте стратегии и ресурсы, которые имеются в учебных заведениях для реализации мер ЗЗНС. Каким образом эти стратегии и ресурсы позволяют контролировать передачу инфекции в учебных заведениях? Имеются ли различия стратегий в разных учебных заведениях либо на национальном, районном или местном уровнях?</a:t>
            </a:r>
          </a:p>
          <a:p>
            <a:pPr marL="698500" marR="58419" lvl="1" indent="-228600">
              <a:buFontTx/>
              <a:buChar char="•"/>
              <a:tabLst>
                <a:tab pos="240665" algn="l"/>
                <a:tab pos="241300" algn="l"/>
              </a:tabLst>
            </a:pPr>
            <a:r>
              <a:rPr lang="ru-RU" sz="1100" dirty="0">
                <a:solidFill>
                  <a:srgbClr val="231F20"/>
                </a:solidFill>
                <a:latin typeface="Roboto"/>
                <a:cs typeface="Roboto"/>
              </a:rPr>
              <a:t>Какие стратегии предусмотрены в отношении сотрудников учебных заведений, относящихся к группам риска тяжелого течения инфекции (представители уязвимых возрастных групп и лица с сопутствующими заболеваниями)?</a:t>
            </a:r>
          </a:p>
          <a:p>
            <a:pPr marL="698500" marR="58419" lvl="1" indent="-228600">
              <a:buFontTx/>
              <a:buChar char="•"/>
              <a:tabLst>
                <a:tab pos="240665" algn="l"/>
                <a:tab pos="241300" algn="l"/>
              </a:tabLst>
            </a:pPr>
            <a:r>
              <a:rPr lang="ru-RU" sz="1100" dirty="0">
                <a:solidFill>
                  <a:srgbClr val="231F20"/>
                </a:solidFill>
                <a:latin typeface="Roboto"/>
              </a:rPr>
              <a:t>Какие стратегии предусмотрены в отношении детей с сопутствующими заболеваниями или особыми потребностями?</a:t>
            </a:r>
          </a:p>
          <a:p>
            <a:pPr marL="698500" marR="58419" lvl="1" indent="-228600">
              <a:buFontTx/>
              <a:buChar char="•"/>
              <a:tabLst>
                <a:tab pos="240665" algn="l"/>
                <a:tab pos="241300" algn="l"/>
              </a:tabLst>
            </a:pPr>
            <a:r>
              <a:rPr lang="ru-RU" sz="1100" dirty="0">
                <a:solidFill>
                  <a:srgbClr val="231F20"/>
                </a:solidFill>
                <a:latin typeface="Roboto"/>
              </a:rPr>
              <a:t>Приняты ли меры для обеспечения безопасности и благополучия преподавательского состава и других категорий персонала? Укомплектованы ли учебные заведения необходимыми профилактическими средствами?</a:t>
            </a:r>
          </a:p>
          <a:p>
            <a:pPr marL="698500" marR="58419" lvl="1" indent="-228600">
              <a:buFontTx/>
              <a:buChar char="•"/>
              <a:tabLst>
                <a:tab pos="240665" algn="l"/>
                <a:tab pos="241300" algn="l"/>
              </a:tabLst>
            </a:pPr>
            <a:r>
              <a:rPr lang="ru-RU" sz="1100" dirty="0">
                <a:solidFill>
                  <a:srgbClr val="231F20"/>
                </a:solidFill>
                <a:latin typeface="Roboto"/>
                <a:cs typeface="Roboto"/>
              </a:rPr>
              <a:t>Может ли быть обеспечено конструктивное взаимодействие школьного персонала, родителей и местного населения для разработки местных руководств и рекомендаций для образовательных учреждений?</a:t>
            </a:r>
          </a:p>
          <a:p>
            <a:pPr marL="698500" marR="58419" lvl="1" indent="-228600">
              <a:buFontTx/>
              <a:buChar char="•"/>
              <a:tabLst>
                <a:tab pos="240665" algn="l"/>
                <a:tab pos="241300" algn="l"/>
              </a:tabLst>
            </a:pPr>
            <a:r>
              <a:rPr lang="ru-RU" sz="1100" dirty="0">
                <a:solidFill>
                  <a:srgbClr val="231F20"/>
                </a:solidFill>
                <a:latin typeface="Roboto"/>
                <a:cs typeface="Roboto"/>
              </a:rPr>
              <a:t>Подготовлены ли планы экстренного принятия мер для предупреждения вреда, связанного с прерыванием учебного процесса, для детей из наиболее уязвимых слоев населения?</a:t>
            </a:r>
          </a:p>
          <a:p>
            <a:pPr marL="698500" marR="58419" lvl="1" indent="-228600">
              <a:buFontTx/>
              <a:buChar char="•"/>
              <a:tabLst>
                <a:tab pos="240665" algn="l"/>
                <a:tab pos="241300" algn="l"/>
              </a:tabLst>
            </a:pPr>
            <a:r>
              <a:rPr lang="ru-RU" sz="1100" dirty="0">
                <a:solidFill>
                  <a:srgbClr val="231F20"/>
                </a:solidFill>
                <a:latin typeface="Roboto"/>
                <a:cs typeface="Roboto"/>
              </a:rPr>
              <a:t>Какие меры предусмотрены стратегией в случае выявления вспышки заболевания в какой‑либо школе или группе школ?</a:t>
            </a:r>
          </a:p>
          <a:p>
            <a:pPr marL="241300" marR="58419" indent="-228600">
              <a:buFontTx/>
              <a:buChar char="•"/>
              <a:tabLst>
                <a:tab pos="240665" algn="l"/>
                <a:tab pos="241300" algn="l"/>
              </a:tabLst>
            </a:pPr>
            <a:endParaRPr lang="en-GB" sz="11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ru-RU" sz="1100" dirty="0">
                <a:solidFill>
                  <a:srgbClr val="231F20"/>
                </a:solidFill>
                <a:latin typeface="Roboto"/>
              </a:rPr>
              <a:t>Какие меры профилактики и контроля были приняты для обеспечения работы школ?</a:t>
            </a:r>
          </a:p>
          <a:p>
            <a:pPr marL="698500" marR="58419" lvl="1" indent="-228600">
              <a:buFontTx/>
              <a:buChar char="•"/>
              <a:tabLst>
                <a:tab pos="240665" algn="l"/>
                <a:tab pos="241300" algn="l"/>
              </a:tabLst>
            </a:pPr>
            <a:r>
              <a:rPr lang="ru-RU" sz="1100" dirty="0">
                <a:solidFill>
                  <a:srgbClr val="231F20"/>
                </a:solidFill>
                <a:latin typeface="Roboto"/>
                <a:cs typeface="Roboto"/>
              </a:rPr>
              <a:t>Внедрена ли практика соблюдения гигиенических требований и проведения уборки помещений; если да, в каких конкретно мерах она заключается?</a:t>
            </a:r>
          </a:p>
          <a:p>
            <a:pPr marL="698500" marR="58419" lvl="1" indent="-228600">
              <a:buFontTx/>
              <a:buChar char="•"/>
              <a:tabLst>
                <a:tab pos="240665" algn="l"/>
                <a:tab pos="241300" algn="l"/>
              </a:tabLst>
            </a:pPr>
            <a:r>
              <a:rPr lang="ru-RU" sz="1100" dirty="0">
                <a:solidFill>
                  <a:srgbClr val="231F20"/>
                </a:solidFill>
                <a:latin typeface="Roboto"/>
              </a:rPr>
              <a:t>Каким образом проводится скрининг и ведение заболевших в случае выявления инфекции среди учащихся, преподавательского состава или других категорий персонала учебного заведения?</a:t>
            </a:r>
          </a:p>
          <a:p>
            <a:pPr marL="698500" marR="58419" lvl="1" indent="-228600">
              <a:buFontTx/>
              <a:buChar char="•"/>
              <a:tabLst>
                <a:tab pos="240665" algn="l"/>
                <a:tab pos="241300" algn="l"/>
              </a:tabLst>
            </a:pPr>
            <a:r>
              <a:rPr lang="ru-RU" sz="1100" dirty="0">
                <a:solidFill>
                  <a:srgbClr val="231F20"/>
                </a:solidFill>
                <a:latin typeface="Roboto"/>
              </a:rPr>
              <a:t>Установлены ли дополнительные системы вентиляции?</a:t>
            </a:r>
          </a:p>
          <a:p>
            <a:pPr marL="698500" marR="58419" lvl="1" indent="-228600">
              <a:buFontTx/>
              <a:buChar char="•"/>
              <a:tabLst>
                <a:tab pos="240665" algn="l"/>
                <a:tab pos="241300" algn="l"/>
              </a:tabLst>
            </a:pPr>
            <a:r>
              <a:rPr lang="ru-RU" sz="1100" dirty="0">
                <a:solidFill>
                  <a:srgbClr val="231F20"/>
                </a:solidFill>
                <a:latin typeface="Roboto"/>
                <a:cs typeface="Roboto"/>
              </a:rPr>
              <a:t>Принимаются ли в школах какие-либо дополнительные меры (например, сведение к минимуму перемещений учащихся между классами)?</a:t>
            </a:r>
          </a:p>
          <a:p>
            <a:pPr marL="241300" marR="58419" indent="-228600">
              <a:buFontTx/>
              <a:buChar char="•"/>
              <a:tabLst>
                <a:tab pos="240665" algn="l"/>
                <a:tab pos="241300" algn="l"/>
              </a:tabLst>
            </a:pPr>
            <a:endParaRPr lang="en-GB" sz="11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ru-RU" sz="1100" dirty="0">
                <a:solidFill>
                  <a:srgbClr val="231F20"/>
                </a:solidFill>
                <a:latin typeface="Roboto"/>
                <a:cs typeface="Roboto"/>
              </a:rPr>
              <a:t>Введены ли меры для соблюдения безопасной дистанции, ношение масок и/или удаленное обучение?</a:t>
            </a:r>
          </a:p>
          <a:p>
            <a:pPr marL="698500" marR="58419" lvl="1" indent="-228600">
              <a:buFontTx/>
              <a:buChar char="•"/>
              <a:tabLst>
                <a:tab pos="240665" algn="l"/>
                <a:tab pos="241300" algn="l"/>
              </a:tabLst>
            </a:pPr>
            <a:r>
              <a:rPr lang="ru-RU" sz="1100" dirty="0">
                <a:solidFill>
                  <a:srgbClr val="231F20"/>
                </a:solidFill>
                <a:latin typeface="Roboto"/>
                <a:cs typeface="Roboto"/>
              </a:rPr>
              <a:t>Опишите меры для соблюдения безопасной дистанции в школах.</a:t>
            </a:r>
          </a:p>
          <a:p>
            <a:pPr marL="698500" marR="58419" lvl="1" indent="-228600">
              <a:buFontTx/>
              <a:buChar char="•"/>
              <a:tabLst>
                <a:tab pos="240665" algn="l"/>
                <a:tab pos="241300" algn="l"/>
              </a:tabLst>
            </a:pPr>
            <a:r>
              <a:rPr lang="ru-RU" sz="1100" dirty="0">
                <a:solidFill>
                  <a:srgbClr val="231F20"/>
                </a:solidFill>
                <a:latin typeface="Roboto"/>
                <a:cs typeface="Roboto"/>
              </a:rPr>
              <a:t>Существует ли национальная политика в отношении масочного режима в школах, или этот вопрос оставлен на индивидуальное усмотрение школ?  </a:t>
            </a:r>
          </a:p>
          <a:p>
            <a:pPr marL="698500" marR="58419" lvl="1" indent="-228600">
              <a:buFontTx/>
              <a:buChar char="•"/>
              <a:tabLst>
                <a:tab pos="240665" algn="l"/>
                <a:tab pos="241300" algn="l"/>
              </a:tabLst>
            </a:pPr>
            <a:r>
              <a:rPr lang="ru-RU" sz="1100" dirty="0">
                <a:solidFill>
                  <a:srgbClr val="231F20"/>
                </a:solidFill>
                <a:latin typeface="Roboto"/>
                <a:cs typeface="Roboto"/>
              </a:rPr>
              <a:t>Опишите меры, принятые для удаленного или дистанционного обучения.</a:t>
            </a:r>
          </a:p>
          <a:p>
            <a:pPr marL="241300" marR="58419" indent="-228600">
              <a:buFontTx/>
              <a:buChar char="•"/>
              <a:tabLst>
                <a:tab pos="240665" algn="l"/>
                <a:tab pos="241300" algn="l"/>
              </a:tabLst>
            </a:pPr>
            <a:endParaRPr lang="en-GB" sz="11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ru-RU" sz="1100" dirty="0">
                <a:solidFill>
                  <a:srgbClr val="231F20"/>
                </a:solidFill>
                <a:latin typeface="Roboto"/>
                <a:cs typeface="Roboto"/>
              </a:rPr>
              <a:t>Какова стратегия информирования родителей, учащихся и преподавателей? </a:t>
            </a:r>
          </a:p>
          <a:p>
            <a:pPr marL="241300" marR="58419" indent="-228600">
              <a:buFont typeface="Arial" panose="020B0604020202020204" pitchFamily="34" charset="0"/>
              <a:buChar char="•"/>
              <a:tabLst>
                <a:tab pos="240665" algn="l"/>
                <a:tab pos="241300" algn="l"/>
              </a:tabLst>
            </a:pPr>
            <a:endParaRPr lang="en-GB" sz="11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ru-RU" sz="1100" dirty="0">
                <a:solidFill>
                  <a:srgbClr val="231F20"/>
                </a:solidFill>
                <a:latin typeface="Roboto"/>
                <a:cs typeface="Roboto"/>
              </a:rPr>
              <a:t>Каким образом результаты применения данных мер, наблюдаемые после (частичного) возобновления работы учебных заведений, контролируются, учитываются и применяются для обоснования решений?</a:t>
            </a:r>
          </a:p>
          <a:p>
            <a:pPr marL="241300" marR="58419" indent="-228600">
              <a:buFontTx/>
              <a:buChar char="•"/>
              <a:tabLst>
                <a:tab pos="240665" algn="l"/>
                <a:tab pos="241300" algn="l"/>
              </a:tabLst>
            </a:pPr>
            <a:endParaRPr lang="en-GB" sz="1400" spc="-5" dirty="0">
              <a:solidFill>
                <a:srgbClr val="231F20"/>
              </a:solidFill>
              <a:latin typeface="Roboto"/>
              <a:cs typeface="Roboto"/>
            </a:endParaRPr>
          </a:p>
        </p:txBody>
      </p:sp>
      <p:sp>
        <p:nvSpPr>
          <p:cNvPr id="4" name="Title 3">
            <a:extLst>
              <a:ext uri="{FF2B5EF4-FFF2-40B4-BE49-F238E27FC236}">
                <a16:creationId xmlns:a16="http://schemas.microsoft.com/office/drawing/2014/main" id="{9A02EEAB-390C-40EB-BE58-081EBFFFB0AD}"/>
              </a:ext>
            </a:extLst>
          </p:cNvPr>
          <p:cNvSpPr>
            <a:spLocks noGrp="1"/>
          </p:cNvSpPr>
          <p:nvPr>
            <p:ph type="title"/>
          </p:nvPr>
        </p:nvSpPr>
        <p:spPr/>
        <p:txBody>
          <a:bodyPr/>
          <a:lstStyle/>
          <a:p>
            <a:r>
              <a:rPr lang="ru-RU" dirty="0"/>
              <a:t> </a:t>
            </a:r>
          </a:p>
        </p:txBody>
      </p:sp>
    </p:spTree>
    <p:extLst>
      <p:ext uri="{BB962C8B-B14F-4D97-AF65-F5344CB8AC3E}">
        <p14:creationId xmlns:p14="http://schemas.microsoft.com/office/powerpoint/2010/main" val="4058859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574028"/>
            <a:ext cx="3242945" cy="391160"/>
          </a:xfrm>
          <a:prstGeom prst="rect">
            <a:avLst/>
          </a:prstGeom>
        </p:spPr>
        <p:txBody>
          <a:bodyPr vert="horz" wrap="square" lIns="0" tIns="12700" rIns="0" bIns="0" rtlCol="0">
            <a:spAutoFit/>
          </a:bodyPr>
          <a:lstStyle/>
          <a:p>
            <a:pPr marL="12700">
              <a:lnSpc>
                <a:spcPct val="100000"/>
              </a:lnSpc>
              <a:spcBef>
                <a:spcPts val="100"/>
              </a:spcBef>
            </a:pPr>
            <a:r>
              <a:rPr lang="ru-RU" sz="2400" dirty="0">
                <a:solidFill>
                  <a:srgbClr val="D2232A"/>
                </a:solidFill>
                <a:latin typeface="Roboto-Medium"/>
                <a:cs typeface="Roboto-Medium"/>
              </a:rPr>
              <a:t>ИМИТАЦИОННЫЕ УЧЕНИЯ</a:t>
            </a: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dirty="0"/>
          </a:p>
        </p:txBody>
      </p:sp>
      <p:sp>
        <p:nvSpPr>
          <p:cNvPr id="5" name="object 5"/>
          <p:cNvSpPr txBox="1"/>
          <p:nvPr/>
        </p:nvSpPr>
        <p:spPr>
          <a:xfrm>
            <a:off x="6794500" y="3175000"/>
            <a:ext cx="3657600" cy="2452979"/>
          </a:xfrm>
          <a:prstGeom prst="rect">
            <a:avLst/>
          </a:prstGeom>
        </p:spPr>
        <p:txBody>
          <a:bodyPr vert="horz" wrap="square" lIns="0" tIns="66675" rIns="0" bIns="0" rtlCol="0">
            <a:spAutoFit/>
          </a:bodyPr>
          <a:lstStyle/>
          <a:p>
            <a:pPr marL="12700">
              <a:lnSpc>
                <a:spcPct val="100000"/>
              </a:lnSpc>
              <a:spcBef>
                <a:spcPts val="525"/>
              </a:spcBef>
            </a:pPr>
            <a:r>
              <a:rPr lang="ru-RU" sz="4800" dirty="0">
                <a:latin typeface="Roboto-Medium"/>
                <a:cs typeface="Roboto-Medium"/>
              </a:rPr>
              <a:t>Часть пятая</a:t>
            </a:r>
          </a:p>
          <a:p>
            <a:pPr marL="12700" marR="325755">
              <a:lnSpc>
                <a:spcPct val="103099"/>
              </a:lnSpc>
              <a:spcBef>
                <a:spcPts val="135"/>
              </a:spcBef>
            </a:pPr>
            <a:endParaRPr lang="ru-RU" sz="2600" b="1" dirty="0">
              <a:latin typeface="Roboto-Medium"/>
              <a:cs typeface="Roboto-Medium"/>
            </a:endParaRPr>
          </a:p>
          <a:p>
            <a:pPr marL="12700" marR="325755">
              <a:lnSpc>
                <a:spcPct val="103099"/>
              </a:lnSpc>
              <a:spcBef>
                <a:spcPts val="135"/>
              </a:spcBef>
            </a:pPr>
            <a:r>
              <a:rPr lang="ru-RU" sz="2600" b="1" dirty="0">
                <a:latin typeface="Roboto-Medium"/>
                <a:cs typeface="Roboto-Medium"/>
              </a:rPr>
              <a:t>Организация деятельности на рабочих местах</a:t>
            </a: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7" name="object 7"/>
          <p:cNvSpPr txBox="1"/>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endParaRPr dirty="0"/>
          </a:p>
        </p:txBody>
      </p:sp>
      <p:sp>
        <p:nvSpPr>
          <p:cNvPr id="8" name="object 8"/>
          <p:cNvSpPr/>
          <p:nvPr/>
        </p:nvSpPr>
        <p:spPr>
          <a:xfrm>
            <a:off x="1003300" y="1803400"/>
            <a:ext cx="5486400" cy="4092432"/>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9" name="object 4">
            <a:extLst>
              <a:ext uri="{FF2B5EF4-FFF2-40B4-BE49-F238E27FC236}">
                <a16:creationId xmlns:a16="http://schemas.microsoft.com/office/drawing/2014/main" id="{7D29ADFF-5B55-429D-B1B7-791F04E94513}"/>
              </a:ext>
            </a:extLst>
          </p:cNvPr>
          <p:cNvSpPr txBox="1"/>
          <p:nvPr/>
        </p:nvSpPr>
        <p:spPr>
          <a:xfrm>
            <a:off x="8593211" y="67396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dirty="0">
              <a:latin typeface="Arial"/>
              <a:cs typeface="Arial"/>
            </a:endParaRPr>
          </a:p>
        </p:txBody>
      </p:sp>
      <p:sp>
        <p:nvSpPr>
          <p:cNvPr id="10" name="object 9">
            <a:extLst>
              <a:ext uri="{FF2B5EF4-FFF2-40B4-BE49-F238E27FC236}">
                <a16:creationId xmlns:a16="http://schemas.microsoft.com/office/drawing/2014/main" id="{147EC3FA-B0E3-4516-805F-DE4CA8670FA0}"/>
              </a:ext>
            </a:extLst>
          </p:cNvPr>
          <p:cNvSpPr txBox="1"/>
          <p:nvPr/>
        </p:nvSpPr>
        <p:spPr>
          <a:xfrm>
            <a:off x="8578812" y="68168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dirty="0">
              <a:latin typeface="Arial"/>
              <a:cs typeface="Arial"/>
            </a:endParaRPr>
          </a:p>
        </p:txBody>
      </p:sp>
      <p:sp>
        <p:nvSpPr>
          <p:cNvPr id="11" name="object 11">
            <a:extLst>
              <a:ext uri="{FF2B5EF4-FFF2-40B4-BE49-F238E27FC236}">
                <a16:creationId xmlns:a16="http://schemas.microsoft.com/office/drawing/2014/main" id="{D3CB9EE2-C376-492E-BAB2-3E707FCEFC4E}"/>
              </a:ext>
            </a:extLst>
          </p:cNvPr>
          <p:cNvSpPr txBox="1"/>
          <p:nvPr/>
        </p:nvSpPr>
        <p:spPr>
          <a:xfrm>
            <a:off x="9547212" y="70286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dirty="0">
              <a:latin typeface="Arial"/>
              <a:cs typeface="Arial"/>
            </a:endParaRPr>
          </a:p>
        </p:txBody>
      </p:sp>
      <p:pic>
        <p:nvPicPr>
          <p:cNvPr id="12" name="Picture 1" descr="Graphical user interface, text&#10;&#10;Description automatically generated">
            <a:extLst>
              <a:ext uri="{FF2B5EF4-FFF2-40B4-BE49-F238E27FC236}">
                <a16:creationId xmlns:a16="http://schemas.microsoft.com/office/drawing/2014/main" id="{280C7975-4CC6-49D3-ABB1-FAC8399FD23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90880" y="6391972"/>
            <a:ext cx="2619375" cy="6953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3186430" cy="513080"/>
          </a:xfrm>
          <a:prstGeom prst="rect">
            <a:avLst/>
          </a:prstGeom>
        </p:spPr>
        <p:txBody>
          <a:bodyPr vert="horz" wrap="square" lIns="0" tIns="12700" rIns="0" bIns="0" rtlCol="0">
            <a:spAutoFit/>
          </a:bodyPr>
          <a:lstStyle/>
          <a:p>
            <a:pPr marL="12700">
              <a:lnSpc>
                <a:spcPct val="100000"/>
              </a:lnSpc>
              <a:spcBef>
                <a:spcPts val="100"/>
              </a:spcBef>
            </a:pPr>
            <a:r>
              <a:rPr lang="ru-RU" sz="3200" dirty="0"/>
              <a:t>Обновление сценария</a:t>
            </a:r>
          </a:p>
        </p:txBody>
      </p:sp>
      <p:grpSp>
        <p:nvGrpSpPr>
          <p:cNvPr id="4" name="object 4"/>
          <p:cNvGrpSpPr/>
          <p:nvPr/>
        </p:nvGrpSpPr>
        <p:grpSpPr>
          <a:xfrm>
            <a:off x="6508158" y="91071"/>
            <a:ext cx="3949065" cy="556260"/>
            <a:chOff x="6508158" y="91071"/>
            <a:chExt cx="3949065" cy="556260"/>
          </a:xfrm>
        </p:grpSpPr>
        <p:sp>
          <p:nvSpPr>
            <p:cNvPr id="5" name="object 5"/>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dirty="0"/>
            </a:p>
          </p:txBody>
        </p:sp>
        <p:sp>
          <p:nvSpPr>
            <p:cNvPr id="6" name="object 6"/>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dirty="0"/>
            </a:p>
          </p:txBody>
        </p:sp>
        <p:sp>
          <p:nvSpPr>
            <p:cNvPr id="7" name="object 7"/>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dirty="0"/>
            </a:p>
          </p:txBody>
        </p:sp>
        <p:sp>
          <p:nvSpPr>
            <p:cNvPr id="8" name="object 8"/>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dirty="0"/>
            </a:p>
          </p:txBody>
        </p:sp>
      </p:grpSp>
      <p:sp>
        <p:nvSpPr>
          <p:cNvPr id="9" name="object 9"/>
          <p:cNvSpPr txBox="1"/>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lang="ru-RU" sz="1800" dirty="0">
                <a:solidFill>
                  <a:srgbClr val="FFFFFF"/>
                </a:solidFill>
                <a:latin typeface="Arial Black"/>
                <a:cs typeface="Arial Black"/>
              </a:rPr>
              <a:t>ИМИТАЦИЯ</a:t>
            </a:r>
          </a:p>
        </p:txBody>
      </p:sp>
      <p:sp>
        <p:nvSpPr>
          <p:cNvPr id="11" name="object 11"/>
          <p:cNvSpPr/>
          <p:nvPr/>
        </p:nvSpPr>
        <p:spPr>
          <a:xfrm>
            <a:off x="7708900" y="1790294"/>
            <a:ext cx="2587519" cy="4055375"/>
          </a:xfrm>
          <a:prstGeom prst="rect">
            <a:avLst/>
          </a:prstGeom>
          <a:blipFill>
            <a:blip r:embed="rId5" cstate="print"/>
            <a:stretch>
              <a:fillRect/>
            </a:stretch>
          </a:blipFill>
        </p:spPr>
        <p:txBody>
          <a:bodyPr wrap="square" lIns="0" tIns="0" rIns="0" bIns="0" rtlCol="0"/>
          <a:lstStyle/>
          <a:p>
            <a:endParaRPr dirty="0"/>
          </a:p>
        </p:txBody>
      </p:sp>
      <p:sp>
        <p:nvSpPr>
          <p:cNvPr id="12" name="object 12"/>
          <p:cNvSpPr txBox="1">
            <a:spLocks noGrp="1"/>
          </p:cNvSpPr>
          <p:nvPr>
            <p:ph type="sldNum" sz="quarter" idx="7"/>
          </p:nvPr>
        </p:nvSpPr>
        <p:spPr>
          <a:xfrm>
            <a:off x="9613900" y="7304049"/>
            <a:ext cx="924239" cy="166713"/>
          </a:xfrm>
          <a:prstGeom prst="rect">
            <a:avLst/>
          </a:prstGeom>
        </p:spPr>
        <p:txBody>
          <a:bodyPr vert="horz" wrap="square" lIns="0" tIns="0" rIns="0" bIns="0" rtlCol="0">
            <a:spAutoFit/>
          </a:bodyPr>
          <a:lstStyle/>
          <a:p>
            <a:pPr marL="12700">
              <a:lnSpc>
                <a:spcPts val="1315"/>
              </a:lnSpc>
            </a:pPr>
            <a:r>
              <a:rPr lang="ru-RU" dirty="0"/>
              <a:t>страница </a:t>
            </a:r>
            <a:fld id="{81D60167-4931-47E6-BA6A-407CBD079E47}" type="slidenum">
              <a:rPr dirty="0"/>
              <a:t>25</a:t>
            </a:fld>
            <a:endParaRPr dirty="0"/>
          </a:p>
        </p:txBody>
      </p:sp>
      <p:sp>
        <p:nvSpPr>
          <p:cNvPr id="13" name="object 13"/>
          <p:cNvSpPr txBox="1">
            <a:spLocks noGrp="1"/>
          </p:cNvSpPr>
          <p:nvPr>
            <p:ph type="ftr" sz="quarter" idx="5"/>
          </p:nvPr>
        </p:nvSpPr>
        <p:spPr>
          <a:xfrm>
            <a:off x="65580" y="7325423"/>
            <a:ext cx="2004520" cy="166712"/>
          </a:xfrm>
          <a:prstGeom prst="rect">
            <a:avLst/>
          </a:prstGeom>
        </p:spPr>
        <p:txBody>
          <a:bodyPr vert="horz" wrap="square" lIns="0" tIns="0" rIns="0" bIns="0" rtlCol="0">
            <a:spAutoFit/>
          </a:bodyPr>
          <a:lstStyle/>
          <a:p>
            <a:pPr marL="12700">
              <a:lnSpc>
                <a:spcPts val="1315"/>
              </a:lnSpc>
            </a:pPr>
            <a:r>
              <a:rPr lang="ru-RU" dirty="0"/>
              <a:t>ИМИТАЦИОННЫЕ УЧЕНИЯ</a:t>
            </a:r>
          </a:p>
        </p:txBody>
      </p:sp>
      <p:sp>
        <p:nvSpPr>
          <p:cNvPr id="14" name="object 3">
            <a:extLst>
              <a:ext uri="{FF2B5EF4-FFF2-40B4-BE49-F238E27FC236}">
                <a16:creationId xmlns:a16="http://schemas.microsoft.com/office/drawing/2014/main" id="{6E1108B2-6E22-422D-898D-6C3FD4EA29B8}"/>
              </a:ext>
            </a:extLst>
          </p:cNvPr>
          <p:cNvSpPr/>
          <p:nvPr/>
        </p:nvSpPr>
        <p:spPr>
          <a:xfrm>
            <a:off x="293511" y="925689"/>
            <a:ext cx="7164211" cy="6062133"/>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0" marR="0" lvl="0" indent="0" algn="l" defTabSz="802020" rtl="0" eaLnBrk="1" fontAlgn="auto" latinLnBrk="0" hangingPunct="1">
              <a:lnSpc>
                <a:spcPct val="100000"/>
              </a:lnSpc>
              <a:spcBef>
                <a:spcPts val="0"/>
              </a:spcBef>
              <a:spcAft>
                <a:spcPts val="0"/>
              </a:spcAft>
              <a:buClrTx/>
              <a:buSzTx/>
              <a:buFontTx/>
              <a:buNone/>
              <a:tabLst/>
              <a:defRPr/>
            </a:pPr>
            <a:endParaRPr kumimoji="0" lang="en-US" sz="1579"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object 5">
            <a:extLst>
              <a:ext uri="{FF2B5EF4-FFF2-40B4-BE49-F238E27FC236}">
                <a16:creationId xmlns:a16="http://schemas.microsoft.com/office/drawing/2014/main" id="{FACEFF8A-832C-4A15-A4D2-39646F41CC1D}"/>
              </a:ext>
            </a:extLst>
          </p:cNvPr>
          <p:cNvSpPr txBox="1"/>
          <p:nvPr/>
        </p:nvSpPr>
        <p:spPr>
          <a:xfrm>
            <a:off x="65581" y="925689"/>
            <a:ext cx="7262319" cy="6124754"/>
          </a:xfrm>
          <a:prstGeom prst="rect">
            <a:avLst/>
          </a:prstGeom>
        </p:spPr>
        <p:txBody>
          <a:bodyPr vert="horz" wrap="square" lIns="0" tIns="12700" rIns="0" bIns="0" rtlCol="0">
            <a:spAutoFit/>
          </a:bodyPr>
          <a:lstStyle/>
          <a:p>
            <a:pPr marL="241300" indent="-228600">
              <a:lnSpc>
                <a:spcPct val="100000"/>
              </a:lnSpc>
              <a:spcBef>
                <a:spcPts val="100"/>
              </a:spcBef>
              <a:buChar char="•"/>
              <a:tabLst>
                <a:tab pos="240665" algn="l"/>
                <a:tab pos="241300" algn="l"/>
              </a:tabLst>
            </a:pPr>
            <a:r>
              <a:rPr lang="ru-RU" sz="1300" dirty="0">
                <a:solidFill>
                  <a:prstClr val="black"/>
                </a:solidFill>
                <a:latin typeface="Calibri"/>
              </a:rPr>
              <a:t>В интересах поддержания экономической активности некоторые страны планируют по мере снижения интенсивности передачи инфекции начать постепенное возвращение населения на рабочие места.</a:t>
            </a:r>
          </a:p>
          <a:p>
            <a:pPr marL="241300" marR="5080" indent="-228600">
              <a:lnSpc>
                <a:spcPct val="100000"/>
              </a:lnSpc>
              <a:spcBef>
                <a:spcPts val="1440"/>
              </a:spcBef>
              <a:buChar char="•"/>
              <a:tabLst>
                <a:tab pos="240665" algn="l"/>
                <a:tab pos="241300" algn="l"/>
              </a:tabLst>
            </a:pPr>
            <a:r>
              <a:rPr lang="ru-RU" sz="1300" dirty="0">
                <a:solidFill>
                  <a:prstClr val="black"/>
                </a:solidFill>
                <a:latin typeface="Calibri"/>
              </a:rPr>
              <a:t>Предприятия заинтересованы в повышении посещаемости центральных районов городов, так как экономика региона зависит от этих районов, а также от организаций сферы услуг, таких как рестораны, бары, кафе и розничные магазины. </a:t>
            </a:r>
          </a:p>
          <a:p>
            <a:pPr marL="241300" marR="5080" indent="-228600">
              <a:lnSpc>
                <a:spcPct val="100000"/>
              </a:lnSpc>
              <a:spcBef>
                <a:spcPts val="1440"/>
              </a:spcBef>
              <a:buChar char="•"/>
              <a:tabLst>
                <a:tab pos="240665" algn="l"/>
                <a:tab pos="241300" algn="l"/>
              </a:tabLst>
            </a:pPr>
            <a:r>
              <a:rPr lang="ru-RU" sz="1300" dirty="0">
                <a:solidFill>
                  <a:prstClr val="black"/>
                </a:solidFill>
                <a:latin typeface="Calibri"/>
              </a:rPr>
              <a:t>Работники многих секторов трудятся из дома, однако объединения работодателей высказывают мнение, что данная практика не всегда эффективна, а ряд представителей городской администрации выразили обеспокоенность тем, что в долгосрочной перспективе это нанесет ущерб экономике города.</a:t>
            </a:r>
          </a:p>
          <a:p>
            <a:pPr marL="241300" indent="-228600">
              <a:lnSpc>
                <a:spcPct val="100000"/>
              </a:lnSpc>
              <a:spcBef>
                <a:spcPts val="1440"/>
              </a:spcBef>
              <a:buChar char="•"/>
              <a:tabLst>
                <a:tab pos="240665" algn="l"/>
                <a:tab pos="241300" algn="l"/>
              </a:tabLst>
            </a:pPr>
            <a:r>
              <a:rPr lang="ru-RU" sz="1300" dirty="0">
                <a:solidFill>
                  <a:prstClr val="black"/>
                </a:solidFill>
                <a:latin typeface="Calibri"/>
              </a:rPr>
              <a:t>Возобновление экономической активности требует введения противоэпидемических мер, в том числе принятия нормативных документов, а также создания потенциала для пропаганды и усиления стандартных мер профилактики COVID-19.</a:t>
            </a:r>
          </a:p>
          <a:p>
            <a:pPr marL="241300" marR="227965" indent="-228600">
              <a:lnSpc>
                <a:spcPct val="100000"/>
              </a:lnSpc>
              <a:spcBef>
                <a:spcPts val="1440"/>
              </a:spcBef>
              <a:buChar char="•"/>
              <a:tabLst>
                <a:tab pos="240665" algn="l"/>
                <a:tab pos="241300" algn="l"/>
              </a:tabLst>
            </a:pPr>
            <a:r>
              <a:rPr lang="ru-RU" sz="1300" dirty="0">
                <a:solidFill>
                  <a:prstClr val="black"/>
                </a:solidFill>
                <a:latin typeface="Calibri"/>
              </a:rPr>
              <a:t>В проведении мероприятий на рабочих местах участвуют работодатели, работники и их представители, профсоюзы и деловые ассоциации, местные органы здравоохранения и занятости, а также специалисты по охране труда и гигиене труда. Многие из этих групп выражают сомнения относительно возможности возобновления работы персонала в обычном формате.</a:t>
            </a:r>
          </a:p>
          <a:p>
            <a:pPr marL="241300" indent="-228600">
              <a:lnSpc>
                <a:spcPct val="100000"/>
              </a:lnSpc>
              <a:spcBef>
                <a:spcPts val="1440"/>
              </a:spcBef>
              <a:buChar char="•"/>
              <a:tabLst>
                <a:tab pos="240665" algn="l"/>
                <a:tab pos="241300" algn="l"/>
              </a:tabLst>
            </a:pPr>
            <a:r>
              <a:rPr lang="ru-RU" sz="1300" dirty="0">
                <a:solidFill>
                  <a:prstClr val="black"/>
                </a:solidFill>
                <a:latin typeface="Calibri"/>
              </a:rPr>
              <a:t>На предприятиях с особыми условиями труда могут быть необходимы дополнительные противоэпидемические меры.</a:t>
            </a:r>
          </a:p>
          <a:p>
            <a:pPr>
              <a:lnSpc>
                <a:spcPct val="100000"/>
              </a:lnSpc>
              <a:spcBef>
                <a:spcPts val="55"/>
              </a:spcBef>
              <a:buClr>
                <a:srgbClr val="231F20"/>
              </a:buClr>
              <a:buFont typeface="Roboto"/>
              <a:buChar char="•"/>
            </a:pPr>
            <a:endParaRPr sz="1300" dirty="0">
              <a:solidFill>
                <a:prstClr val="black"/>
              </a:solidFill>
              <a:latin typeface="Calibri"/>
            </a:endParaRPr>
          </a:p>
          <a:p>
            <a:pPr marL="241300" marR="212725" indent="-228600">
              <a:lnSpc>
                <a:spcPct val="100000"/>
              </a:lnSpc>
              <a:buChar char="•"/>
              <a:tabLst>
                <a:tab pos="240665" algn="l"/>
                <a:tab pos="241300" algn="l"/>
              </a:tabLst>
            </a:pPr>
            <a:r>
              <a:rPr lang="ru-RU" sz="1300" dirty="0">
                <a:solidFill>
                  <a:prstClr val="black"/>
                </a:solidFill>
                <a:latin typeface="Calibri"/>
              </a:rPr>
              <a:t>При разработке и реализации планов действий по профилактике и смягчению последствий COVID-19 следует обеспечить проведение надлежащих консультаций с работниками и их представителями, а также широкое информирование персонала в отношении принятых мер посредством специальных механизмов оповещения о рисках, а также взаимодействия с коллективом.</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973596" y="6400055"/>
            <a:ext cx="490465" cy="582434"/>
          </a:xfrm>
          <a:prstGeom prst="rect">
            <a:avLst/>
          </a:prstGeom>
          <a:blipFill>
            <a:blip r:embed="rId3" cstate="print"/>
            <a:stretch>
              <a:fillRect/>
            </a:stretch>
          </a:blipFill>
        </p:spPr>
        <p:txBody>
          <a:bodyPr wrap="square" lIns="0" tIns="0" rIns="0" bIns="0" rtlCol="0"/>
          <a:lstStyle/>
          <a:p>
            <a:endParaRPr dirty="0"/>
          </a:p>
        </p:txBody>
      </p:sp>
      <p:sp>
        <p:nvSpPr>
          <p:cNvPr id="3" name="object 3"/>
          <p:cNvSpPr txBox="1"/>
          <p:nvPr/>
        </p:nvSpPr>
        <p:spPr>
          <a:xfrm>
            <a:off x="189233" y="4685148"/>
            <a:ext cx="10269855" cy="2640275"/>
          </a:xfrm>
          <a:prstGeom prst="rect">
            <a:avLst/>
          </a:prstGeom>
        </p:spPr>
        <p:txBody>
          <a:bodyPr vert="horz" wrap="square" lIns="0" tIns="12700" rIns="0" bIns="0" rtlCol="0">
            <a:spAutoFit/>
          </a:bodyPr>
          <a:lstStyle/>
          <a:p>
            <a:pPr marL="12700" algn="just">
              <a:lnSpc>
                <a:spcPct val="100000"/>
              </a:lnSpc>
              <a:spcBef>
                <a:spcPts val="100"/>
              </a:spcBef>
            </a:pPr>
            <a:r>
              <a:rPr lang="ru-RU" sz="1200" i="1" dirty="0">
                <a:solidFill>
                  <a:srgbClr val="231F20"/>
                </a:solidFill>
                <a:latin typeface="Roboto"/>
                <a:cs typeface="Roboto"/>
              </a:rPr>
              <a:t>При планировании профилактических мер на рабочих местах вне учреждений здравоохранения может быть полезен учет следующих групп риска.</a:t>
            </a:r>
          </a:p>
          <a:p>
            <a:pPr marL="480059" marR="874394" indent="-228600" algn="just">
              <a:lnSpc>
                <a:spcPct val="99500"/>
              </a:lnSpc>
              <a:spcBef>
                <a:spcPts val="30"/>
              </a:spcBef>
              <a:buFont typeface="Roboto"/>
              <a:buChar char="•"/>
              <a:tabLst>
                <a:tab pos="481330" algn="l"/>
              </a:tabLst>
            </a:pPr>
            <a:r>
              <a:rPr lang="ru-RU" sz="1200" i="1" dirty="0">
                <a:solidFill>
                  <a:srgbClr val="231F20"/>
                </a:solidFill>
                <a:latin typeface="Roboto"/>
                <a:cs typeface="Roboto"/>
              </a:rPr>
              <a:t>Низкий риск заражения – виды работ и трудовых обязанностей, не предполагающие частого и тесного контакта с населением и другими работниками, посетителями, клиентами, покупателями или внешними исполнителями и не требующие контакта с лицами с установленной или подозреваемой инфекцией COVID-19. Работники данной категории в силу характера выполняемых функций минимально контактируют с населением и другими работниками.</a:t>
            </a:r>
          </a:p>
          <a:p>
            <a:pPr marL="480695" marR="822325" indent="-229235">
              <a:lnSpc>
                <a:spcPts val="1700"/>
              </a:lnSpc>
              <a:spcBef>
                <a:spcPts val="40"/>
              </a:spcBef>
              <a:buFont typeface="Roboto"/>
              <a:buChar char="•"/>
              <a:tabLst>
                <a:tab pos="480059" algn="l"/>
                <a:tab pos="480695" algn="l"/>
              </a:tabLst>
            </a:pPr>
            <a:r>
              <a:rPr lang="ru-RU" sz="1200" i="1" dirty="0">
                <a:solidFill>
                  <a:srgbClr val="231F20"/>
                </a:solidFill>
                <a:latin typeface="Roboto"/>
                <a:cs typeface="Roboto"/>
              </a:rPr>
              <a:t>Средний риск заражения – виды работ и трудовых обязанностей, предполагающие частый и тесный контакт с населением, другими работниками, посетителями, клиентами, покупателями или внешними исполнителями, но не требующие контакта с лицами с установленной или подозреваемой инфекцией COVID-19.</a:t>
            </a:r>
          </a:p>
          <a:p>
            <a:pPr marL="480695" marR="551180" indent="-229235">
              <a:lnSpc>
                <a:spcPts val="1610"/>
              </a:lnSpc>
              <a:spcBef>
                <a:spcPts val="85"/>
              </a:spcBef>
              <a:buFont typeface="Roboto"/>
              <a:buChar char="•"/>
              <a:tabLst>
                <a:tab pos="480695" algn="l"/>
                <a:tab pos="481330" algn="l"/>
              </a:tabLst>
            </a:pPr>
            <a:r>
              <a:rPr lang="ru-RU" sz="1200" i="1" dirty="0">
                <a:solidFill>
                  <a:srgbClr val="231F20"/>
                </a:solidFill>
                <a:latin typeface="Roboto"/>
                <a:cs typeface="Roboto"/>
              </a:rPr>
              <a:t>Высокий риск заражения – виды работ и трудовых обязанностей, предполагающие частый и тесный контакт с лицами с установленной или подозреваемой инфекцией COVID-19, а также соприкосновение с предметами и поверхностями, на которых может присутствовать вирус.</a:t>
            </a:r>
          </a:p>
          <a:p>
            <a:pPr marR="5080" algn="r">
              <a:lnSpc>
                <a:spcPts val="2095"/>
              </a:lnSpc>
            </a:pPr>
            <a:r>
              <a:rPr lang="ru-RU" sz="1200" b="1" dirty="0">
                <a:solidFill>
                  <a:srgbClr val="0070C0"/>
                </a:solidFill>
                <a:latin typeface="Arial"/>
                <a:cs typeface="Arial"/>
              </a:rPr>
              <a:t>30 мин.</a:t>
            </a:r>
          </a:p>
        </p:txBody>
      </p:sp>
      <p:sp>
        <p:nvSpPr>
          <p:cNvPr id="6" name="object 6"/>
          <p:cNvSpPr txBox="1">
            <a:spLocks noGrp="1"/>
          </p:cNvSpPr>
          <p:nvPr>
            <p:ph type="sldNum" sz="quarter" idx="7"/>
          </p:nvPr>
        </p:nvSpPr>
        <p:spPr>
          <a:xfrm>
            <a:off x="9613900" y="7304049"/>
            <a:ext cx="924239" cy="166712"/>
          </a:xfrm>
          <a:prstGeom prst="rect">
            <a:avLst/>
          </a:prstGeom>
        </p:spPr>
        <p:txBody>
          <a:bodyPr vert="horz" wrap="square" lIns="0" tIns="0" rIns="0" bIns="0" rtlCol="0">
            <a:spAutoFit/>
          </a:bodyPr>
          <a:lstStyle/>
          <a:p>
            <a:pPr marL="12700">
              <a:lnSpc>
                <a:spcPts val="1315"/>
              </a:lnSpc>
            </a:pPr>
            <a:r>
              <a:rPr lang="ru-RU" dirty="0"/>
              <a:t>страница </a:t>
            </a:r>
            <a:fld id="{81D60167-4931-47E6-BA6A-407CBD079E47}" type="slidenum">
              <a:rPr dirty="0"/>
              <a:t>26</a:t>
            </a:fld>
            <a:endParaRPr dirty="0"/>
          </a:p>
        </p:txBody>
      </p:sp>
      <p:sp>
        <p:nvSpPr>
          <p:cNvPr id="7" name="object 7"/>
          <p:cNvSpPr txBox="1">
            <a:spLocks noGrp="1"/>
          </p:cNvSpPr>
          <p:nvPr>
            <p:ph type="ftr" sz="quarter" idx="5"/>
          </p:nvPr>
        </p:nvSpPr>
        <p:spPr>
          <a:xfrm>
            <a:off x="65580" y="7325423"/>
            <a:ext cx="2004520" cy="166713"/>
          </a:xfrm>
          <a:prstGeom prst="rect">
            <a:avLst/>
          </a:prstGeom>
        </p:spPr>
        <p:txBody>
          <a:bodyPr vert="horz" wrap="square" lIns="0" tIns="0" rIns="0" bIns="0" rtlCol="0">
            <a:spAutoFit/>
          </a:bodyPr>
          <a:lstStyle/>
          <a:p>
            <a:pPr marL="12700">
              <a:lnSpc>
                <a:spcPts val="1315"/>
              </a:lnSpc>
            </a:pPr>
            <a:r>
              <a:rPr lang="ru-RU" dirty="0"/>
              <a:t>ИМИТАЦИОННЫЕ УЧЕНИЯ</a:t>
            </a:r>
          </a:p>
        </p:txBody>
      </p:sp>
      <p:sp>
        <p:nvSpPr>
          <p:cNvPr id="4" name="object 4"/>
          <p:cNvSpPr txBox="1">
            <a:spLocks noGrp="1"/>
          </p:cNvSpPr>
          <p:nvPr>
            <p:ph type="title"/>
          </p:nvPr>
        </p:nvSpPr>
        <p:spPr>
          <a:xfrm>
            <a:off x="231518" y="0"/>
            <a:ext cx="4734182" cy="574040"/>
          </a:xfrm>
          <a:prstGeom prst="rect">
            <a:avLst/>
          </a:prstGeom>
        </p:spPr>
        <p:txBody>
          <a:bodyPr vert="horz" wrap="square" lIns="0" tIns="12700" rIns="0" bIns="0" rtlCol="0">
            <a:spAutoFit/>
          </a:bodyPr>
          <a:lstStyle/>
          <a:p>
            <a:pPr marL="12700">
              <a:lnSpc>
                <a:spcPct val="100000"/>
              </a:lnSpc>
              <a:spcBef>
                <a:spcPts val="100"/>
              </a:spcBef>
            </a:pPr>
            <a:r>
              <a:rPr lang="ru-RU" sz="3600" dirty="0"/>
              <a:t>Сессия 5</a:t>
            </a:r>
          </a:p>
        </p:txBody>
      </p:sp>
      <p:sp>
        <p:nvSpPr>
          <p:cNvPr id="5" name="object 5"/>
          <p:cNvSpPr txBox="1"/>
          <p:nvPr/>
        </p:nvSpPr>
        <p:spPr>
          <a:xfrm>
            <a:off x="230819" y="764565"/>
            <a:ext cx="10307320" cy="3749296"/>
          </a:xfrm>
          <a:prstGeom prst="rect">
            <a:avLst/>
          </a:prstGeom>
        </p:spPr>
        <p:txBody>
          <a:bodyPr vert="horz" wrap="square" lIns="0" tIns="9525" rIns="0" bIns="0" rtlCol="0">
            <a:spAutoFit/>
          </a:bodyPr>
          <a:lstStyle/>
          <a:p>
            <a:pPr marL="12700" marR="207645">
              <a:lnSpc>
                <a:spcPct val="101400"/>
              </a:lnSpc>
              <a:spcBef>
                <a:spcPts val="75"/>
              </a:spcBef>
            </a:pPr>
            <a:r>
              <a:rPr lang="ru-RU" sz="1300" dirty="0">
                <a:latin typeface="Roboto"/>
                <a:cs typeface="Roboto"/>
              </a:rPr>
              <a:t>Какие рекомендации вы предложите работодателям и работникам в отношении (частичного) возобновления офисной работы? Обсудите вопросы безопасности на рабочем месте и возобновления трудовой деятельности.</a:t>
            </a:r>
          </a:p>
          <a:p>
            <a:pPr marL="12700" marR="207645">
              <a:lnSpc>
                <a:spcPct val="101400"/>
              </a:lnSpc>
              <a:spcBef>
                <a:spcPts val="75"/>
              </a:spcBef>
            </a:pPr>
            <a:r>
              <a:rPr lang="ru-RU" sz="1300" dirty="0">
                <a:latin typeface="Roboto"/>
                <a:cs typeface="Roboto"/>
              </a:rPr>
              <a:t>Изучите сделанные рекомендации в группах либо в ходе общего обсуждения и определите соответствия и несоответствия.</a:t>
            </a:r>
          </a:p>
          <a:p>
            <a:pPr marL="12700" marR="207645">
              <a:lnSpc>
                <a:spcPct val="101400"/>
              </a:lnSpc>
              <a:spcBef>
                <a:spcPts val="75"/>
              </a:spcBef>
            </a:pPr>
            <a:endParaRPr lang="en-US" sz="1000" dirty="0">
              <a:latin typeface="Roboto"/>
              <a:cs typeface="Roboto"/>
            </a:endParaRPr>
          </a:p>
          <a:p>
            <a:pPr marL="12700" marR="207645">
              <a:lnSpc>
                <a:spcPct val="101400"/>
              </a:lnSpc>
              <a:spcBef>
                <a:spcPts val="75"/>
              </a:spcBef>
            </a:pPr>
            <a:r>
              <a:rPr lang="ru-RU" sz="1300" dirty="0">
                <a:latin typeface="Roboto"/>
                <a:cs typeface="Roboto"/>
              </a:rPr>
              <a:t>Примите во внимание следующие аспекты:</a:t>
            </a:r>
          </a:p>
          <a:p>
            <a:pPr marL="355600" marR="207645" indent="-342900">
              <a:lnSpc>
                <a:spcPct val="101400"/>
              </a:lnSpc>
              <a:spcBef>
                <a:spcPts val="75"/>
              </a:spcBef>
              <a:buFont typeface="+mj-lt"/>
              <a:buAutoNum type="arabicPeriod"/>
            </a:pPr>
            <a:r>
              <a:rPr lang="ru-RU" sz="1300" dirty="0">
                <a:latin typeface="Roboto"/>
                <a:cs typeface="Roboto"/>
              </a:rPr>
              <a:t>Каким образом следует организовать возвращение к деятельности на рабочих местах – от малых семейных предприятий до крупных транснациональных корпораций?</a:t>
            </a:r>
          </a:p>
          <a:p>
            <a:pPr marL="355600" marR="207645" indent="-342900">
              <a:lnSpc>
                <a:spcPct val="101400"/>
              </a:lnSpc>
              <a:spcBef>
                <a:spcPts val="75"/>
              </a:spcBef>
              <a:buFont typeface="+mj-lt"/>
              <a:buAutoNum type="arabicPeriod"/>
            </a:pPr>
            <a:r>
              <a:rPr lang="ru-RU" sz="1300" dirty="0">
                <a:latin typeface="Roboto"/>
                <a:cs typeface="Roboto"/>
              </a:rPr>
              <a:t>Какие секторы и услуги должны получить приоритет? Каким должно быть максимальное количество работников для организаций / предприятий различных секторов? </a:t>
            </a:r>
          </a:p>
          <a:p>
            <a:pPr marL="355600" marR="207645" indent="-342900">
              <a:lnSpc>
                <a:spcPct val="101400"/>
              </a:lnSpc>
              <a:spcBef>
                <a:spcPts val="75"/>
              </a:spcBef>
              <a:buFont typeface="+mj-lt"/>
              <a:buAutoNum type="arabicPeriod"/>
            </a:pPr>
            <a:r>
              <a:rPr lang="ru-RU" sz="1300" dirty="0">
                <a:latin typeface="Roboto"/>
                <a:cs typeface="Roboto"/>
              </a:rPr>
              <a:t>Какие меры должны быть введены на всех рабочих местах, и какие меры следует принять на рабочих местах категории среднего и высокого риска?</a:t>
            </a:r>
          </a:p>
          <a:p>
            <a:pPr marL="355600" marR="207645" indent="-342900">
              <a:lnSpc>
                <a:spcPct val="101400"/>
              </a:lnSpc>
              <a:spcBef>
                <a:spcPts val="75"/>
              </a:spcBef>
              <a:buFont typeface="+mj-lt"/>
              <a:buAutoNum type="arabicPeriod"/>
            </a:pPr>
            <a:r>
              <a:rPr lang="ru-RU" sz="1300" dirty="0">
                <a:latin typeface="Roboto"/>
                <a:cs typeface="Roboto"/>
              </a:rPr>
              <a:t>Каким образом должны осуществляться поездки на работу при их необходимости? Какие меры необходимо предпринять для сокращения передачи инфекции на общественном транспорте?</a:t>
            </a:r>
          </a:p>
          <a:p>
            <a:pPr marL="355600" marR="207645" indent="-342900">
              <a:lnSpc>
                <a:spcPct val="101400"/>
              </a:lnSpc>
              <a:spcBef>
                <a:spcPts val="75"/>
              </a:spcBef>
              <a:buFont typeface="+mj-lt"/>
              <a:buAutoNum type="arabicPeriod"/>
            </a:pPr>
            <a:r>
              <a:rPr lang="ru-RU" sz="1300" dirty="0">
                <a:latin typeface="Roboto"/>
                <a:cs typeface="Roboto"/>
              </a:rPr>
              <a:t>Какую информацию могут распространять местные власти и органы здравоохранения? Обеспечено ли единообразие этой информации?</a:t>
            </a:r>
          </a:p>
          <a:p>
            <a:pPr marL="355600" marR="207645" indent="-342900">
              <a:lnSpc>
                <a:spcPct val="101400"/>
              </a:lnSpc>
              <a:spcBef>
                <a:spcPts val="75"/>
              </a:spcBef>
              <a:buFont typeface="+mj-lt"/>
              <a:buAutoNum type="arabicPeriod"/>
            </a:pPr>
            <a:r>
              <a:rPr lang="ru-RU" sz="1300" dirty="0">
                <a:latin typeface="Roboto"/>
                <a:cs typeface="Roboto"/>
              </a:rPr>
              <a:t>Существуют ли проблемы, вызванные проявлениями дискриминации? Например, обеспечивается ли равноправный доступ к средствам индивидуальной защиты, охрана интересов уязвимых групп населения и отдельных лиц службами гигиены труда, включая психиатрическую и психосоциальную поддержку?</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dirty="0"/>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dirty="0"/>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dirty="0"/>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dirty="0"/>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dirty="0"/>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dirty="0"/>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dirty="0"/>
            </a:p>
          </p:txBody>
        </p:sp>
      </p:grpSp>
      <p:grpSp>
        <p:nvGrpSpPr>
          <p:cNvPr id="18" name="object 18"/>
          <p:cNvGrpSpPr/>
          <p:nvPr/>
        </p:nvGrpSpPr>
        <p:grpSpPr>
          <a:xfrm>
            <a:off x="6591821" y="1301041"/>
            <a:ext cx="4102100" cy="5266690"/>
            <a:chOff x="6591821" y="1301041"/>
            <a:chExt cx="4102100" cy="5266690"/>
          </a:xfrm>
        </p:grpSpPr>
        <p:sp>
          <p:nvSpPr>
            <p:cNvPr id="19" name="object 19"/>
            <p:cNvSpPr/>
            <p:nvPr/>
          </p:nvSpPr>
          <p:spPr>
            <a:xfrm>
              <a:off x="6591821" y="1301041"/>
              <a:ext cx="4102100" cy="5266690"/>
            </a:xfrm>
            <a:custGeom>
              <a:avLst/>
              <a:gdLst/>
              <a:ahLst/>
              <a:cxnLst/>
              <a:rect l="l" t="t" r="r" b="b"/>
              <a:pathLst>
                <a:path w="4102100" h="5266690">
                  <a:moveTo>
                    <a:pt x="4101579" y="0"/>
                  </a:moveTo>
                  <a:lnTo>
                    <a:pt x="0" y="0"/>
                  </a:lnTo>
                  <a:lnTo>
                    <a:pt x="0" y="5266664"/>
                  </a:lnTo>
                  <a:lnTo>
                    <a:pt x="4101579" y="5266664"/>
                  </a:lnTo>
                  <a:lnTo>
                    <a:pt x="4101579" y="0"/>
                  </a:lnTo>
                  <a:close/>
                </a:path>
              </a:pathLst>
            </a:custGeom>
            <a:solidFill>
              <a:srgbClr val="595959"/>
            </a:solidFill>
          </p:spPr>
          <p:txBody>
            <a:bodyPr wrap="square" lIns="0" tIns="0" rIns="0" bIns="0" rtlCol="0"/>
            <a:lstStyle/>
            <a:p>
              <a:endParaRPr dirty="0"/>
            </a:p>
          </p:txBody>
        </p:sp>
        <p:sp>
          <p:nvSpPr>
            <p:cNvPr id="20" name="object 20"/>
            <p:cNvSpPr/>
            <p:nvPr/>
          </p:nvSpPr>
          <p:spPr>
            <a:xfrm>
              <a:off x="7055854" y="1566564"/>
              <a:ext cx="2684145" cy="1171575"/>
            </a:xfrm>
            <a:custGeom>
              <a:avLst/>
              <a:gdLst/>
              <a:ahLst/>
              <a:cxnLst/>
              <a:rect l="l" t="t" r="r" b="b"/>
              <a:pathLst>
                <a:path w="2684145" h="1171575">
                  <a:moveTo>
                    <a:pt x="0" y="0"/>
                  </a:moveTo>
                  <a:lnTo>
                    <a:pt x="2683981" y="0"/>
                  </a:lnTo>
                  <a:lnTo>
                    <a:pt x="2683981" y="1171390"/>
                  </a:lnTo>
                  <a:lnTo>
                    <a:pt x="0" y="1171390"/>
                  </a:lnTo>
                  <a:lnTo>
                    <a:pt x="0" y="0"/>
                  </a:lnTo>
                  <a:close/>
                </a:path>
              </a:pathLst>
            </a:custGeom>
            <a:ln w="15866">
              <a:solidFill>
                <a:srgbClr val="FFFFFF"/>
              </a:solidFill>
            </a:ln>
          </p:spPr>
          <p:txBody>
            <a:bodyPr wrap="square" lIns="0" tIns="0" rIns="0" bIns="0" rtlCol="0"/>
            <a:lstStyle/>
            <a:p>
              <a:endParaRPr dirty="0"/>
            </a:p>
          </p:txBody>
        </p:sp>
      </p:grpSp>
      <p:sp>
        <p:nvSpPr>
          <p:cNvPr id="21" name="object 21"/>
          <p:cNvSpPr txBox="1">
            <a:spLocks noGrp="1"/>
          </p:cNvSpPr>
          <p:nvPr>
            <p:ph type="title"/>
          </p:nvPr>
        </p:nvSpPr>
        <p:spPr>
          <a:xfrm>
            <a:off x="7147579" y="1588008"/>
            <a:ext cx="3070304" cy="1120820"/>
          </a:xfrm>
          <a:prstGeom prst="rect">
            <a:avLst/>
          </a:prstGeom>
        </p:spPr>
        <p:txBody>
          <a:bodyPr vert="horz" wrap="square" lIns="0" tIns="12700" rIns="0" bIns="0" rtlCol="0">
            <a:spAutoFit/>
          </a:bodyPr>
          <a:lstStyle/>
          <a:p>
            <a:pPr marL="100330" marR="5080" indent="-88265">
              <a:lnSpc>
                <a:spcPct val="100000"/>
              </a:lnSpc>
              <a:spcBef>
                <a:spcPts val="100"/>
              </a:spcBef>
            </a:pPr>
            <a:r>
              <a:rPr lang="ru-RU" sz="2400" dirty="0">
                <a:solidFill>
                  <a:srgbClr val="28BFFF"/>
                </a:solidFill>
              </a:rPr>
              <a:t>Резюме </a:t>
            </a:r>
            <a:r>
              <a:rPr lang="ru-RU" sz="2400" dirty="0"/>
              <a:t>и  дальнейшие </a:t>
            </a:r>
            <a:br>
              <a:rPr lang="ru-RU" sz="2400" dirty="0"/>
            </a:br>
            <a:r>
              <a:rPr lang="ru-RU" sz="2400" dirty="0"/>
              <a:t>шаги</a:t>
            </a:r>
          </a:p>
        </p:txBody>
      </p:sp>
      <p:sp>
        <p:nvSpPr>
          <p:cNvPr id="22" name="object 22"/>
          <p:cNvSpPr txBox="1"/>
          <p:nvPr/>
        </p:nvSpPr>
        <p:spPr>
          <a:xfrm>
            <a:off x="6950708" y="3082544"/>
            <a:ext cx="3070303" cy="2648738"/>
          </a:xfrm>
          <a:prstGeom prst="rect">
            <a:avLst/>
          </a:prstGeom>
        </p:spPr>
        <p:txBody>
          <a:bodyPr vert="horz" wrap="square" lIns="0" tIns="12700" rIns="0" bIns="0" rtlCol="0">
            <a:spAutoFit/>
          </a:bodyPr>
          <a:lstStyle/>
          <a:p>
            <a:pPr marL="12700">
              <a:lnSpc>
                <a:spcPct val="100000"/>
              </a:lnSpc>
              <a:spcBef>
                <a:spcPts val="100"/>
              </a:spcBef>
            </a:pPr>
            <a:r>
              <a:rPr lang="ru-RU" sz="2100" b="1" dirty="0">
                <a:solidFill>
                  <a:srgbClr val="FFFFFF"/>
                </a:solidFill>
                <a:latin typeface="Calibri"/>
                <a:cs typeface="Calibri"/>
              </a:rPr>
              <a:t>Часть II</a:t>
            </a:r>
          </a:p>
          <a:p>
            <a:pPr>
              <a:lnSpc>
                <a:spcPct val="100000"/>
              </a:lnSpc>
              <a:spcBef>
                <a:spcPts val="60"/>
              </a:spcBef>
            </a:pPr>
            <a:endParaRPr sz="2000" dirty="0">
              <a:latin typeface="Calibri"/>
              <a:cs typeface="Calibri"/>
            </a:endParaRPr>
          </a:p>
          <a:p>
            <a:pPr marL="413384" marR="364490" indent="-200660">
              <a:lnSpc>
                <a:spcPct val="89800"/>
              </a:lnSpc>
              <a:buClr>
                <a:srgbClr val="0090D0"/>
              </a:buClr>
              <a:buFont typeface="Arial"/>
              <a:buChar char="•"/>
              <a:tabLst>
                <a:tab pos="414020" algn="l"/>
              </a:tabLst>
            </a:pPr>
            <a:r>
              <a:rPr lang="ru-RU" sz="1400" dirty="0">
                <a:solidFill>
                  <a:srgbClr val="FFFFFF"/>
                </a:solidFill>
                <a:latin typeface="Calibri"/>
                <a:cs typeface="Calibri"/>
              </a:rPr>
              <a:t>Анализ пробелов: обсуждение в фокус‑группе в целях обзора контрольных показателей операционной готовности</a:t>
            </a:r>
          </a:p>
          <a:p>
            <a:pPr marL="413384" indent="-201295">
              <a:lnSpc>
                <a:spcPct val="100000"/>
              </a:lnSpc>
              <a:spcBef>
                <a:spcPts val="890"/>
              </a:spcBef>
              <a:buClr>
                <a:srgbClr val="0090D0"/>
              </a:buClr>
              <a:buFont typeface="Arial"/>
              <a:buChar char="•"/>
              <a:tabLst>
                <a:tab pos="414020" algn="l"/>
              </a:tabLst>
            </a:pPr>
            <a:r>
              <a:rPr lang="ru-RU" sz="1400" dirty="0">
                <a:solidFill>
                  <a:srgbClr val="FFFFFF"/>
                </a:solidFill>
                <a:latin typeface="Calibri"/>
                <a:cs typeface="Calibri"/>
              </a:rPr>
              <a:t>Планирование действий</a:t>
            </a:r>
          </a:p>
          <a:p>
            <a:pPr marL="413384" marR="5080" indent="-200660">
              <a:lnSpc>
                <a:spcPts val="2300"/>
              </a:lnSpc>
              <a:spcBef>
                <a:spcPts val="1030"/>
              </a:spcBef>
              <a:buClr>
                <a:srgbClr val="0090D0"/>
              </a:buClr>
              <a:buFont typeface="Arial"/>
              <a:buChar char="•"/>
              <a:tabLst>
                <a:tab pos="414020" algn="l"/>
              </a:tabLst>
            </a:pPr>
            <a:r>
              <a:rPr lang="ru-RU" sz="1400" dirty="0">
                <a:solidFill>
                  <a:srgbClr val="FFFFFF"/>
                </a:solidFill>
                <a:latin typeface="Calibri"/>
                <a:cs typeface="Calibri"/>
              </a:rPr>
              <a:t>Форма оценки мероприятия, заполняемая участниками</a:t>
            </a:r>
          </a:p>
        </p:txBody>
      </p:sp>
      <p:sp>
        <p:nvSpPr>
          <p:cNvPr id="23" name="object 23"/>
          <p:cNvSpPr/>
          <p:nvPr/>
        </p:nvSpPr>
        <p:spPr>
          <a:xfrm>
            <a:off x="475517" y="1808549"/>
            <a:ext cx="5724115" cy="3952101"/>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4" name="object 24"/>
          <p:cNvSpPr txBox="1"/>
          <p:nvPr/>
        </p:nvSpPr>
        <p:spPr>
          <a:xfrm>
            <a:off x="9648209" y="7297940"/>
            <a:ext cx="886967"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страница </a:t>
            </a:r>
            <a:fld id="{81D60167-4931-47E6-BA6A-407CBD079E47}" type="slidenum">
              <a:rPr sz="1100" b="1" dirty="0">
                <a:solidFill>
                  <a:srgbClr val="FFFFFF"/>
                </a:solidFill>
                <a:latin typeface="Arial"/>
                <a:cs typeface="Arial"/>
              </a:rPr>
              <a:t>27</a:t>
            </a:fld>
            <a:endParaRPr sz="1100" b="1" dirty="0">
              <a:solidFill>
                <a:srgbClr val="FFFFFF"/>
              </a:solidFill>
              <a:latin typeface="Arial"/>
              <a:cs typeface="Arial"/>
            </a:endParaRPr>
          </a:p>
        </p:txBody>
      </p:sp>
      <p:sp>
        <p:nvSpPr>
          <p:cNvPr id="25" name="object 25"/>
          <p:cNvSpPr txBox="1"/>
          <p:nvPr/>
        </p:nvSpPr>
        <p:spPr>
          <a:xfrm>
            <a:off x="76573" y="7316240"/>
            <a:ext cx="1928551"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ИМИТАЦИОННЫЕ УЧЕНИЯ</a:t>
            </a:r>
          </a:p>
        </p:txBody>
      </p:sp>
      <p:sp>
        <p:nvSpPr>
          <p:cNvPr id="26" name="object 26"/>
          <p:cNvSpPr txBox="1"/>
          <p:nvPr/>
        </p:nvSpPr>
        <p:spPr>
          <a:xfrm>
            <a:off x="2092723" y="7289800"/>
            <a:ext cx="2302296" cy="282129"/>
          </a:xfrm>
          <a:prstGeom prst="rect">
            <a:avLst/>
          </a:prstGeom>
        </p:spPr>
        <p:txBody>
          <a:bodyPr vert="horz" wrap="square" lIns="0" tIns="0" rIns="0" bIns="0" rtlCol="0">
            <a:spAutoFit/>
          </a:bodyPr>
          <a:lstStyle/>
          <a:p>
            <a:pPr marL="12700">
              <a:lnSpc>
                <a:spcPts val="1100"/>
              </a:lnSpc>
            </a:pPr>
            <a:r>
              <a:rPr lang="ru-RU" sz="1050" b="1" dirty="0">
                <a:solidFill>
                  <a:srgbClr val="FFFFFF"/>
                </a:solidFill>
                <a:latin typeface="Arial"/>
                <a:cs typeface="Arial"/>
              </a:rPr>
              <a:t>НОВАЯ КОРОНАВИРУСНАЯ ИНФЕКЦИЯ (COVID-19)</a:t>
            </a:r>
          </a:p>
        </p:txBody>
      </p:sp>
      <p:sp>
        <p:nvSpPr>
          <p:cNvPr id="27" name="object 27"/>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25 ноября 2020 г.</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dirty="0"/>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dirty="0"/>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dirty="0"/>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dirty="0"/>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dirty="0"/>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dirty="0"/>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dirty="0"/>
            </a:p>
          </p:txBody>
        </p:sp>
      </p:grpSp>
      <p:sp>
        <p:nvSpPr>
          <p:cNvPr id="18" name="object 18"/>
          <p:cNvSpPr txBox="1">
            <a:spLocks noGrp="1"/>
          </p:cNvSpPr>
          <p:nvPr>
            <p:ph type="title"/>
          </p:nvPr>
        </p:nvSpPr>
        <p:spPr>
          <a:xfrm>
            <a:off x="212740" y="0"/>
            <a:ext cx="7648559" cy="558800"/>
          </a:xfrm>
          <a:prstGeom prst="rect">
            <a:avLst/>
          </a:prstGeom>
        </p:spPr>
        <p:txBody>
          <a:bodyPr vert="horz" wrap="square" lIns="0" tIns="12700" rIns="0" bIns="0" rtlCol="0">
            <a:spAutoFit/>
          </a:bodyPr>
          <a:lstStyle/>
          <a:p>
            <a:pPr marL="12700">
              <a:lnSpc>
                <a:spcPct val="100000"/>
              </a:lnSpc>
              <a:spcBef>
                <a:spcPts val="100"/>
              </a:spcBef>
            </a:pPr>
            <a:r>
              <a:rPr lang="ru-RU" sz="3500" dirty="0"/>
              <a:t>COVID-19 СПГР</a:t>
            </a:r>
          </a:p>
        </p:txBody>
      </p:sp>
      <p:sp>
        <p:nvSpPr>
          <p:cNvPr id="19" name="object 19"/>
          <p:cNvSpPr txBox="1"/>
          <p:nvPr/>
        </p:nvSpPr>
        <p:spPr>
          <a:xfrm>
            <a:off x="774700" y="1385887"/>
            <a:ext cx="6419850" cy="5435462"/>
          </a:xfrm>
          <a:prstGeom prst="rect">
            <a:avLst/>
          </a:prstGeom>
        </p:spPr>
        <p:txBody>
          <a:bodyPr vert="horz" wrap="square" lIns="0" tIns="8890" rIns="0" bIns="0" rtlCol="0">
            <a:spAutoFit/>
          </a:bodyPr>
          <a:lstStyle/>
          <a:p>
            <a:pPr marL="212725" marR="5080" indent="-200660">
              <a:lnSpc>
                <a:spcPct val="101200"/>
              </a:lnSpc>
              <a:spcBef>
                <a:spcPts val="70"/>
              </a:spcBef>
              <a:buChar char="•"/>
              <a:tabLst>
                <a:tab pos="213360" algn="l"/>
              </a:tabLst>
            </a:pPr>
            <a:r>
              <a:rPr lang="ru-RU" sz="2100" dirty="0">
                <a:latin typeface="Arial"/>
                <a:cs typeface="Arial"/>
              </a:rPr>
              <a:t>В </a:t>
            </a:r>
            <a:r>
              <a:rPr lang="ru-RU" sz="2100" dirty="0">
                <a:solidFill>
                  <a:srgbClr val="0563C1"/>
                </a:solidFill>
                <a:latin typeface="Arial"/>
                <a:cs typeface="Arial"/>
              </a:rPr>
              <a:t>Стратегическом плане по обеспечению готовности и реагирования в связи с COVID-19 (СПГР)</a:t>
            </a:r>
            <a:r>
              <a:rPr lang="ru-RU" sz="2100" dirty="0">
                <a:latin typeface="Arial"/>
                <a:cs typeface="Arial"/>
              </a:rPr>
              <a:t> изложены меры, которые должны приниматься на страновом уровне для сдерживания распространения вируса. План будет дополняться дальнейшими мерами по мере изменения эпидемиологической ситуации.</a:t>
            </a:r>
          </a:p>
          <a:p>
            <a:pPr marL="213360" marR="911225" indent="-200660">
              <a:lnSpc>
                <a:spcPts val="2500"/>
              </a:lnSpc>
              <a:spcBef>
                <a:spcPts val="985"/>
              </a:spcBef>
              <a:buFont typeface="Arial"/>
              <a:buChar char="•"/>
              <a:tabLst>
                <a:tab pos="213995" algn="l"/>
              </a:tabLst>
            </a:pPr>
            <a:r>
              <a:rPr lang="ru-RU" sz="2100" b="1" dirty="0">
                <a:latin typeface="Arial"/>
                <a:cs typeface="Arial"/>
              </a:rPr>
              <a:t>Это позволит целенаправленно наращивать конкретные возможности.</a:t>
            </a:r>
          </a:p>
          <a:p>
            <a:pPr>
              <a:lnSpc>
                <a:spcPct val="100000"/>
              </a:lnSpc>
              <a:spcBef>
                <a:spcPts val="45"/>
              </a:spcBef>
              <a:buFont typeface="Arial"/>
              <a:buChar char="•"/>
            </a:pPr>
            <a:endParaRPr sz="3250" dirty="0">
              <a:latin typeface="Arial"/>
              <a:cs typeface="Arial"/>
            </a:endParaRPr>
          </a:p>
          <a:p>
            <a:pPr marL="213360" indent="-201295">
              <a:lnSpc>
                <a:spcPct val="100000"/>
              </a:lnSpc>
              <a:buChar char="•"/>
              <a:tabLst>
                <a:tab pos="213995" algn="l"/>
              </a:tabLst>
            </a:pPr>
            <a:r>
              <a:rPr lang="ru-RU" sz="2100" u="heavy" dirty="0">
                <a:uFill>
                  <a:solidFill>
                    <a:srgbClr val="000000"/>
                  </a:solidFill>
                </a:uFill>
                <a:latin typeface="Arial"/>
                <a:cs typeface="Arial"/>
              </a:rPr>
              <a:t>Эта информация поможет национальным органам:</a:t>
            </a:r>
          </a:p>
          <a:p>
            <a:pPr marL="313690" indent="-301625">
              <a:lnSpc>
                <a:spcPct val="100000"/>
              </a:lnSpc>
              <a:spcBef>
                <a:spcPts val="600"/>
              </a:spcBef>
              <a:buChar char="•"/>
              <a:tabLst>
                <a:tab pos="313690" algn="l"/>
                <a:tab pos="314325" algn="l"/>
              </a:tabLst>
            </a:pPr>
            <a:r>
              <a:rPr lang="ru-RU" sz="2100" dirty="0">
                <a:latin typeface="Arial"/>
                <a:cs typeface="Arial"/>
              </a:rPr>
              <a:t>выявить основные пробелы;</a:t>
            </a:r>
          </a:p>
          <a:p>
            <a:pPr marL="313690" indent="-301625">
              <a:lnSpc>
                <a:spcPct val="100000"/>
              </a:lnSpc>
              <a:spcBef>
                <a:spcPts val="670"/>
              </a:spcBef>
              <a:buChar char="•"/>
              <a:tabLst>
                <a:tab pos="313690" algn="l"/>
                <a:tab pos="314325" algn="l"/>
              </a:tabLst>
            </a:pPr>
            <a:r>
              <a:rPr lang="ru-RU" sz="2100" dirty="0">
                <a:latin typeface="Arial"/>
                <a:cs typeface="Arial"/>
              </a:rPr>
              <a:t>провести оценку рисков;</a:t>
            </a:r>
          </a:p>
          <a:p>
            <a:pPr marL="313690" indent="-301625">
              <a:lnSpc>
                <a:spcPct val="100000"/>
              </a:lnSpc>
              <a:spcBef>
                <a:spcPts val="675"/>
              </a:spcBef>
              <a:buChar char="•"/>
              <a:tabLst>
                <a:tab pos="313690" algn="l"/>
                <a:tab pos="314325" algn="l"/>
              </a:tabLst>
            </a:pPr>
            <a:r>
              <a:rPr lang="ru-RU" sz="2100" dirty="0">
                <a:latin typeface="Arial"/>
                <a:cs typeface="Arial"/>
              </a:rPr>
              <a:t>спланировать меры реагирования и контроля.</a:t>
            </a:r>
          </a:p>
        </p:txBody>
      </p:sp>
      <p:sp>
        <p:nvSpPr>
          <p:cNvPr id="20" name="object 20"/>
          <p:cNvSpPr/>
          <p:nvPr/>
        </p:nvSpPr>
        <p:spPr>
          <a:xfrm>
            <a:off x="7332616" y="1401762"/>
            <a:ext cx="3209226" cy="5001387"/>
          </a:xfrm>
          <a:prstGeom prst="rect">
            <a:avLst/>
          </a:prstGeom>
          <a:blipFill>
            <a:blip r:embed="rId9" cstate="print"/>
            <a:stretch>
              <a:fillRect/>
            </a:stretch>
          </a:blipFill>
        </p:spPr>
        <p:txBody>
          <a:bodyPr wrap="square" lIns="0" tIns="0" rIns="0" bIns="0" rtlCol="0"/>
          <a:lstStyle/>
          <a:p>
            <a:endParaRPr dirty="0"/>
          </a:p>
        </p:txBody>
      </p:sp>
      <p:sp>
        <p:nvSpPr>
          <p:cNvPr id="21" name="object 21"/>
          <p:cNvSpPr txBox="1"/>
          <p:nvPr/>
        </p:nvSpPr>
        <p:spPr>
          <a:xfrm>
            <a:off x="9612215" y="7297939"/>
            <a:ext cx="922962"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страница </a:t>
            </a:r>
            <a:fld id="{81D60167-4931-47E6-BA6A-407CBD079E47}" type="slidenum">
              <a:rPr sz="1100" b="1" dirty="0">
                <a:solidFill>
                  <a:srgbClr val="FFFFFF"/>
                </a:solidFill>
                <a:latin typeface="Arial"/>
                <a:cs typeface="Arial"/>
              </a:rPr>
              <a:t>28</a:t>
            </a:fld>
            <a:endParaRPr sz="1100" b="1" dirty="0">
              <a:solidFill>
                <a:srgbClr val="FFFFFF"/>
              </a:solidFill>
              <a:latin typeface="Arial"/>
              <a:cs typeface="Arial"/>
            </a:endParaRPr>
          </a:p>
        </p:txBody>
      </p:sp>
      <p:sp>
        <p:nvSpPr>
          <p:cNvPr id="22" name="object 22"/>
          <p:cNvSpPr txBox="1"/>
          <p:nvPr/>
        </p:nvSpPr>
        <p:spPr>
          <a:xfrm>
            <a:off x="76573" y="7289800"/>
            <a:ext cx="1567180" cy="282129"/>
          </a:xfrm>
          <a:prstGeom prst="rect">
            <a:avLst/>
          </a:prstGeom>
        </p:spPr>
        <p:txBody>
          <a:bodyPr vert="horz" wrap="square" lIns="0" tIns="0" rIns="0" bIns="0" rtlCol="0">
            <a:spAutoFit/>
          </a:bodyPr>
          <a:lstStyle/>
          <a:p>
            <a:pPr marL="12700">
              <a:lnSpc>
                <a:spcPts val="1100"/>
              </a:lnSpc>
            </a:pPr>
            <a:r>
              <a:rPr lang="ru-RU" sz="1100" b="1" dirty="0">
                <a:solidFill>
                  <a:srgbClr val="FFFFFF"/>
                </a:solidFill>
                <a:latin typeface="Arial"/>
                <a:cs typeface="Arial"/>
              </a:rPr>
              <a:t>ИМИТАЦИОННЫЕ УЧЕНИЯ</a:t>
            </a:r>
          </a:p>
        </p:txBody>
      </p:sp>
      <p:sp>
        <p:nvSpPr>
          <p:cNvPr id="23" name="object 23"/>
          <p:cNvSpPr txBox="1"/>
          <p:nvPr/>
        </p:nvSpPr>
        <p:spPr>
          <a:xfrm>
            <a:off x="2092723" y="7289800"/>
            <a:ext cx="2269490" cy="282129"/>
          </a:xfrm>
          <a:prstGeom prst="rect">
            <a:avLst/>
          </a:prstGeom>
        </p:spPr>
        <p:txBody>
          <a:bodyPr vert="horz" wrap="square" lIns="0" tIns="0" rIns="0" bIns="0" rtlCol="0">
            <a:spAutoFit/>
          </a:bodyPr>
          <a:lstStyle/>
          <a:p>
            <a:pPr marL="12700">
              <a:lnSpc>
                <a:spcPts val="1100"/>
              </a:lnSpc>
            </a:pPr>
            <a:r>
              <a:rPr lang="ru-RU" sz="1050" b="1" dirty="0">
                <a:solidFill>
                  <a:srgbClr val="FFFFFF"/>
                </a:solidFill>
                <a:latin typeface="Arial"/>
                <a:cs typeface="Arial"/>
              </a:rPr>
              <a:t>НОВАЯ КОРОНАВИРУСНАЯ ИНФЕКЦИЯ (COVID-19)</a:t>
            </a:r>
          </a:p>
        </p:txBody>
      </p:sp>
      <p:sp>
        <p:nvSpPr>
          <p:cNvPr id="24" name="object 24"/>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25 ноября 2020 г.</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741" y="0"/>
            <a:ext cx="9553559" cy="558800"/>
          </a:xfrm>
          <a:prstGeom prst="rect">
            <a:avLst/>
          </a:prstGeom>
        </p:spPr>
        <p:txBody>
          <a:bodyPr vert="horz" wrap="square" lIns="0" tIns="12700" rIns="0" bIns="0" rtlCol="0">
            <a:spAutoFit/>
          </a:bodyPr>
          <a:lstStyle/>
          <a:p>
            <a:pPr marL="12700">
              <a:lnSpc>
                <a:spcPct val="100000"/>
              </a:lnSpc>
              <a:spcBef>
                <a:spcPts val="100"/>
              </a:spcBef>
            </a:pPr>
            <a:r>
              <a:rPr lang="ru-RU" sz="3500" dirty="0"/>
              <a:t>Анализ сильных сторон и пробелов</a:t>
            </a:r>
          </a:p>
        </p:txBody>
      </p:sp>
      <p:grpSp>
        <p:nvGrpSpPr>
          <p:cNvPr id="3" name="object 3"/>
          <p:cNvGrpSpPr/>
          <p:nvPr/>
        </p:nvGrpSpPr>
        <p:grpSpPr>
          <a:xfrm>
            <a:off x="327806" y="1563358"/>
            <a:ext cx="4251325" cy="4861560"/>
            <a:chOff x="327806" y="1563358"/>
            <a:chExt cx="4251325" cy="4861560"/>
          </a:xfrm>
        </p:grpSpPr>
        <p:sp>
          <p:nvSpPr>
            <p:cNvPr id="4" name="object 4"/>
            <p:cNvSpPr/>
            <p:nvPr/>
          </p:nvSpPr>
          <p:spPr>
            <a:xfrm>
              <a:off x="340506" y="5738261"/>
              <a:ext cx="4225925" cy="673735"/>
            </a:xfrm>
            <a:custGeom>
              <a:avLst/>
              <a:gdLst/>
              <a:ahLst/>
              <a:cxnLst/>
              <a:rect l="l" t="t" r="r" b="b"/>
              <a:pathLst>
                <a:path w="4225925" h="673735">
                  <a:moveTo>
                    <a:pt x="4225489" y="0"/>
                  </a:moveTo>
                  <a:lnTo>
                    <a:pt x="0" y="0"/>
                  </a:lnTo>
                  <a:lnTo>
                    <a:pt x="0" y="673414"/>
                  </a:lnTo>
                  <a:lnTo>
                    <a:pt x="4225489" y="673414"/>
                  </a:lnTo>
                  <a:lnTo>
                    <a:pt x="4225489" y="0"/>
                  </a:lnTo>
                  <a:close/>
                </a:path>
              </a:pathLst>
            </a:custGeom>
            <a:solidFill>
              <a:srgbClr val="004767"/>
            </a:solidFill>
          </p:spPr>
          <p:txBody>
            <a:bodyPr wrap="square" lIns="0" tIns="0" rIns="0" bIns="0" rtlCol="0"/>
            <a:lstStyle/>
            <a:p>
              <a:endParaRPr dirty="0"/>
            </a:p>
          </p:txBody>
        </p:sp>
        <p:sp>
          <p:nvSpPr>
            <p:cNvPr id="5" name="object 5"/>
            <p:cNvSpPr/>
            <p:nvPr/>
          </p:nvSpPr>
          <p:spPr>
            <a:xfrm>
              <a:off x="340506" y="5738261"/>
              <a:ext cx="4225925" cy="673735"/>
            </a:xfrm>
            <a:custGeom>
              <a:avLst/>
              <a:gdLst/>
              <a:ahLst/>
              <a:cxnLst/>
              <a:rect l="l" t="t" r="r" b="b"/>
              <a:pathLst>
                <a:path w="4225925" h="673735">
                  <a:moveTo>
                    <a:pt x="0" y="0"/>
                  </a:moveTo>
                  <a:lnTo>
                    <a:pt x="4225489" y="0"/>
                  </a:lnTo>
                  <a:lnTo>
                    <a:pt x="4225489" y="673415"/>
                  </a:lnTo>
                  <a:lnTo>
                    <a:pt x="0" y="673415"/>
                  </a:lnTo>
                  <a:lnTo>
                    <a:pt x="0" y="0"/>
                  </a:lnTo>
                  <a:close/>
                </a:path>
              </a:pathLst>
            </a:custGeom>
            <a:ln w="25400">
              <a:solidFill>
                <a:srgbClr val="005D85"/>
              </a:solidFill>
            </a:ln>
          </p:spPr>
          <p:txBody>
            <a:bodyPr wrap="square" lIns="0" tIns="0" rIns="0" bIns="0" rtlCol="0"/>
            <a:lstStyle/>
            <a:p>
              <a:endParaRPr dirty="0"/>
            </a:p>
          </p:txBody>
        </p:sp>
        <p:sp>
          <p:nvSpPr>
            <p:cNvPr id="6" name="object 6"/>
            <p:cNvSpPr/>
            <p:nvPr/>
          </p:nvSpPr>
          <p:spPr>
            <a:xfrm>
              <a:off x="340506" y="4054458"/>
              <a:ext cx="4225925" cy="1771014"/>
            </a:xfrm>
            <a:custGeom>
              <a:avLst/>
              <a:gdLst/>
              <a:ahLst/>
              <a:cxnLst/>
              <a:rect l="l" t="t" r="r" b="b"/>
              <a:pathLst>
                <a:path w="4225925" h="1771014">
                  <a:moveTo>
                    <a:pt x="4225488" y="0"/>
                  </a:moveTo>
                  <a:lnTo>
                    <a:pt x="0" y="0"/>
                  </a:lnTo>
                  <a:lnTo>
                    <a:pt x="0" y="1416705"/>
                  </a:lnTo>
                  <a:lnTo>
                    <a:pt x="2112744" y="1770881"/>
                  </a:lnTo>
                  <a:lnTo>
                    <a:pt x="4225488" y="1416705"/>
                  </a:lnTo>
                  <a:lnTo>
                    <a:pt x="4225488" y="0"/>
                  </a:lnTo>
                  <a:close/>
                </a:path>
              </a:pathLst>
            </a:custGeom>
            <a:solidFill>
              <a:srgbClr val="9B9B9B"/>
            </a:solidFill>
          </p:spPr>
          <p:txBody>
            <a:bodyPr wrap="square" lIns="0" tIns="0" rIns="0" bIns="0" rtlCol="0"/>
            <a:lstStyle/>
            <a:p>
              <a:endParaRPr dirty="0"/>
            </a:p>
          </p:txBody>
        </p:sp>
        <p:sp>
          <p:nvSpPr>
            <p:cNvPr id="7" name="object 7"/>
            <p:cNvSpPr/>
            <p:nvPr/>
          </p:nvSpPr>
          <p:spPr>
            <a:xfrm>
              <a:off x="340506" y="4054458"/>
              <a:ext cx="4225925" cy="1771014"/>
            </a:xfrm>
            <a:custGeom>
              <a:avLst/>
              <a:gdLst/>
              <a:ahLst/>
              <a:cxnLst/>
              <a:rect l="l" t="t" r="r" b="b"/>
              <a:pathLst>
                <a:path w="4225925" h="1771014">
                  <a:moveTo>
                    <a:pt x="0" y="0"/>
                  </a:moveTo>
                  <a:lnTo>
                    <a:pt x="4225489" y="0"/>
                  </a:lnTo>
                  <a:lnTo>
                    <a:pt x="4225489" y="1416706"/>
                  </a:lnTo>
                  <a:lnTo>
                    <a:pt x="2112744" y="1770882"/>
                  </a:lnTo>
                  <a:lnTo>
                    <a:pt x="0" y="1416706"/>
                  </a:lnTo>
                  <a:lnTo>
                    <a:pt x="0" y="0"/>
                  </a:lnTo>
                  <a:close/>
                </a:path>
              </a:pathLst>
            </a:custGeom>
            <a:ln w="25400">
              <a:solidFill>
                <a:srgbClr val="005D85"/>
              </a:solidFill>
            </a:ln>
          </p:spPr>
          <p:txBody>
            <a:bodyPr wrap="square" lIns="0" tIns="0" rIns="0" bIns="0" rtlCol="0"/>
            <a:lstStyle/>
            <a:p>
              <a:endParaRPr dirty="0"/>
            </a:p>
          </p:txBody>
        </p:sp>
        <p:sp>
          <p:nvSpPr>
            <p:cNvPr id="8" name="object 8"/>
            <p:cNvSpPr/>
            <p:nvPr/>
          </p:nvSpPr>
          <p:spPr>
            <a:xfrm>
              <a:off x="340506" y="2828684"/>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BDBDBD"/>
            </a:solidFill>
          </p:spPr>
          <p:txBody>
            <a:bodyPr wrap="square" lIns="0" tIns="0" rIns="0" bIns="0" rtlCol="0"/>
            <a:lstStyle/>
            <a:p>
              <a:endParaRPr dirty="0"/>
            </a:p>
          </p:txBody>
        </p:sp>
        <p:sp>
          <p:nvSpPr>
            <p:cNvPr id="9" name="object 9"/>
            <p:cNvSpPr/>
            <p:nvPr/>
          </p:nvSpPr>
          <p:spPr>
            <a:xfrm>
              <a:off x="340506" y="2828684"/>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dirty="0"/>
            </a:p>
          </p:txBody>
        </p:sp>
        <p:sp>
          <p:nvSpPr>
            <p:cNvPr id="10" name="object 10"/>
            <p:cNvSpPr/>
            <p:nvPr/>
          </p:nvSpPr>
          <p:spPr>
            <a:xfrm>
              <a:off x="340506" y="1576058"/>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E7E6E6"/>
            </a:solidFill>
          </p:spPr>
          <p:txBody>
            <a:bodyPr wrap="square" lIns="0" tIns="0" rIns="0" bIns="0" rtlCol="0"/>
            <a:lstStyle/>
            <a:p>
              <a:endParaRPr dirty="0"/>
            </a:p>
          </p:txBody>
        </p:sp>
        <p:sp>
          <p:nvSpPr>
            <p:cNvPr id="11" name="object 11"/>
            <p:cNvSpPr/>
            <p:nvPr/>
          </p:nvSpPr>
          <p:spPr>
            <a:xfrm>
              <a:off x="340506" y="1576058"/>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dirty="0"/>
            </a:p>
          </p:txBody>
        </p:sp>
      </p:grpSp>
      <p:sp>
        <p:nvSpPr>
          <p:cNvPr id="12" name="object 12"/>
          <p:cNvSpPr txBox="1">
            <a:spLocks noGrp="1"/>
          </p:cNvSpPr>
          <p:nvPr>
            <p:ph sz="half" idx="2"/>
          </p:nvPr>
        </p:nvSpPr>
        <p:spPr>
          <a:xfrm>
            <a:off x="470680" y="1819881"/>
            <a:ext cx="3965575" cy="4337085"/>
          </a:xfrm>
          <a:prstGeom prst="rect">
            <a:avLst/>
          </a:prstGeom>
        </p:spPr>
        <p:txBody>
          <a:bodyPr vert="horz" wrap="square" lIns="0" tIns="12700" rIns="0" bIns="0" rtlCol="0">
            <a:spAutoFit/>
          </a:bodyPr>
          <a:lstStyle/>
          <a:p>
            <a:pPr algn="ctr">
              <a:lnSpc>
                <a:spcPct val="100000"/>
              </a:lnSpc>
              <a:spcBef>
                <a:spcPts val="100"/>
              </a:spcBef>
            </a:pPr>
            <a:r>
              <a:rPr lang="ru-RU" sz="2000" dirty="0"/>
              <a:t>Составьте список сильных сторон и пробелов</a:t>
            </a:r>
          </a:p>
          <a:p>
            <a:pPr>
              <a:lnSpc>
                <a:spcPct val="100000"/>
              </a:lnSpc>
            </a:pPr>
            <a:endParaRPr sz="2000" dirty="0"/>
          </a:p>
          <a:p>
            <a:pPr>
              <a:lnSpc>
                <a:spcPct val="100000"/>
              </a:lnSpc>
              <a:spcBef>
                <a:spcPts val="5"/>
              </a:spcBef>
            </a:pPr>
            <a:endParaRPr sz="2000" dirty="0"/>
          </a:p>
          <a:p>
            <a:pPr algn="ctr">
              <a:lnSpc>
                <a:spcPct val="100000"/>
              </a:lnSpc>
            </a:pPr>
            <a:r>
              <a:rPr lang="ru-RU" sz="2000" dirty="0"/>
              <a:t>Проанализируйте возможное развитие ситуации</a:t>
            </a:r>
          </a:p>
          <a:p>
            <a:pPr>
              <a:lnSpc>
                <a:spcPct val="100000"/>
              </a:lnSpc>
              <a:spcBef>
                <a:spcPts val="35"/>
              </a:spcBef>
            </a:pPr>
            <a:endParaRPr sz="2000" dirty="0"/>
          </a:p>
          <a:p>
            <a:pPr marL="151130" marR="143510" indent="-1270" algn="ctr">
              <a:lnSpc>
                <a:spcPct val="101099"/>
              </a:lnSpc>
            </a:pPr>
            <a:endParaRPr lang="ru-RU" sz="2000" dirty="0"/>
          </a:p>
          <a:p>
            <a:pPr marL="151130" marR="143510" indent="-1270" algn="ctr">
              <a:lnSpc>
                <a:spcPct val="101099"/>
              </a:lnSpc>
            </a:pPr>
            <a:r>
              <a:rPr lang="ru-RU" sz="2000" dirty="0"/>
              <a:t>Предложите способы повышения эффективности имеющихся систем, планов и процессов</a:t>
            </a:r>
          </a:p>
          <a:p>
            <a:pPr>
              <a:lnSpc>
                <a:spcPct val="100000"/>
              </a:lnSpc>
              <a:spcBef>
                <a:spcPts val="20"/>
              </a:spcBef>
            </a:pPr>
            <a:endParaRPr sz="2000" dirty="0"/>
          </a:p>
          <a:p>
            <a:pPr algn="ctr">
              <a:lnSpc>
                <a:spcPct val="100000"/>
              </a:lnSpc>
            </a:pPr>
            <a:r>
              <a:rPr lang="ru-RU" sz="2000" b="1" dirty="0">
                <a:solidFill>
                  <a:srgbClr val="FFFFFF"/>
                </a:solidFill>
                <a:latin typeface="Arial"/>
                <a:cs typeface="Arial"/>
              </a:rPr>
              <a:t>ПЛАН ДЕЙСТВИЙ</a:t>
            </a:r>
          </a:p>
        </p:txBody>
      </p:sp>
      <p:sp>
        <p:nvSpPr>
          <p:cNvPr id="13" name="object 13"/>
          <p:cNvSpPr txBox="1"/>
          <p:nvPr/>
        </p:nvSpPr>
        <p:spPr>
          <a:xfrm>
            <a:off x="5201996" y="1759202"/>
            <a:ext cx="1363904" cy="259045"/>
          </a:xfrm>
          <a:prstGeom prst="rect">
            <a:avLst/>
          </a:prstGeom>
        </p:spPr>
        <p:txBody>
          <a:bodyPr vert="horz" wrap="square" lIns="0" tIns="12700" rIns="0" bIns="0" rtlCol="0">
            <a:spAutoFit/>
          </a:bodyPr>
          <a:lstStyle/>
          <a:p>
            <a:pPr marL="12700">
              <a:lnSpc>
                <a:spcPct val="100000"/>
              </a:lnSpc>
              <a:spcBef>
                <a:spcPts val="100"/>
              </a:spcBef>
            </a:pPr>
            <a:r>
              <a:rPr lang="ru-RU" sz="1600" b="1" u="heavy" dirty="0">
                <a:uFill>
                  <a:solidFill>
                    <a:srgbClr val="000000"/>
                  </a:solidFill>
                </a:uFill>
                <a:latin typeface="Arial"/>
                <a:cs typeface="Arial"/>
              </a:rPr>
              <a:t>ЗАДАНИЯ:</a:t>
            </a:r>
          </a:p>
        </p:txBody>
      </p:sp>
      <p:sp>
        <p:nvSpPr>
          <p:cNvPr id="14" name="object 14"/>
          <p:cNvSpPr/>
          <p:nvPr/>
        </p:nvSpPr>
        <p:spPr>
          <a:xfrm>
            <a:off x="8699500" y="1602603"/>
            <a:ext cx="490466" cy="58243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5" name="object 15"/>
          <p:cNvSpPr txBox="1"/>
          <p:nvPr/>
        </p:nvSpPr>
        <p:spPr>
          <a:xfrm>
            <a:off x="4889354" y="1671123"/>
            <a:ext cx="5463540" cy="4485843"/>
          </a:xfrm>
          <a:prstGeom prst="rect">
            <a:avLst/>
          </a:prstGeom>
        </p:spPr>
        <p:txBody>
          <a:bodyPr vert="horz" wrap="square" lIns="0" tIns="12700" rIns="0" bIns="0" rtlCol="0">
            <a:spAutoFit/>
          </a:bodyPr>
          <a:lstStyle/>
          <a:p>
            <a:pPr marR="5080" algn="r">
              <a:lnSpc>
                <a:spcPct val="100000"/>
              </a:lnSpc>
              <a:spcBef>
                <a:spcPts val="100"/>
              </a:spcBef>
            </a:pPr>
            <a:r>
              <a:rPr lang="ru-RU" sz="2100" b="1" dirty="0">
                <a:solidFill>
                  <a:srgbClr val="0070C0"/>
                </a:solidFill>
                <a:latin typeface="Arial"/>
                <a:cs typeface="Arial"/>
              </a:rPr>
              <a:t> мин.</a:t>
            </a:r>
          </a:p>
          <a:p>
            <a:pPr marL="313055" marR="901700" indent="-300990">
              <a:lnSpc>
                <a:spcPts val="1900"/>
              </a:lnSpc>
              <a:spcBef>
                <a:spcPts val="2065"/>
              </a:spcBef>
              <a:buAutoNum type="arabicPeriod"/>
              <a:tabLst>
                <a:tab pos="313055" algn="l"/>
                <a:tab pos="313690" algn="l"/>
              </a:tabLst>
            </a:pPr>
            <a:r>
              <a:rPr lang="ru-RU" sz="1600" dirty="0">
                <a:latin typeface="Arial"/>
                <a:cs typeface="Arial"/>
              </a:rPr>
              <a:t>В сформированных группах подготовьте лист бумаги и разбейте его на три раздела</a:t>
            </a:r>
          </a:p>
          <a:p>
            <a:pPr marL="313055" marR="466090" indent="-300990">
              <a:lnSpc>
                <a:spcPts val="1900"/>
              </a:lnSpc>
              <a:spcBef>
                <a:spcPts val="1100"/>
              </a:spcBef>
              <a:buAutoNum type="arabicPeriod"/>
              <a:tabLst>
                <a:tab pos="313055" algn="l"/>
                <a:tab pos="313690" algn="l"/>
              </a:tabLst>
            </a:pPr>
            <a:r>
              <a:rPr lang="ru-RU" sz="1600" dirty="0">
                <a:latin typeface="Arial"/>
                <a:cs typeface="Arial"/>
              </a:rPr>
              <a:t>Просмотрите планы и заметки, полученные по результатам кабинетного упражнения</a:t>
            </a:r>
          </a:p>
          <a:p>
            <a:pPr marL="313055" marR="887730" indent="-300990">
              <a:lnSpc>
                <a:spcPts val="1900"/>
              </a:lnSpc>
              <a:spcBef>
                <a:spcPts val="1095"/>
              </a:spcBef>
              <a:buAutoNum type="arabicPeriod"/>
              <a:tabLst>
                <a:tab pos="313055" algn="l"/>
                <a:tab pos="313690" algn="l"/>
              </a:tabLst>
            </a:pPr>
            <a:r>
              <a:rPr lang="ru-RU" sz="1600" dirty="0">
                <a:latin typeface="Arial"/>
                <a:cs typeface="Arial"/>
              </a:rPr>
              <a:t>Обсудите и запишите ваши замечания по каждому разделу, отвечая на следующие вопросы:</a:t>
            </a:r>
          </a:p>
          <a:p>
            <a:pPr marL="715010" lvl="1" indent="-300990">
              <a:lnSpc>
                <a:spcPct val="100000"/>
              </a:lnSpc>
              <a:spcBef>
                <a:spcPts val="1015"/>
              </a:spcBef>
              <a:buChar char="•"/>
              <a:tabLst>
                <a:tab pos="714375" algn="l"/>
                <a:tab pos="715010" algn="l"/>
              </a:tabLst>
            </a:pPr>
            <a:r>
              <a:rPr lang="ru-RU" sz="1600" dirty="0">
                <a:latin typeface="Arial"/>
                <a:cs typeface="Arial"/>
              </a:rPr>
              <a:t>Какие меры приносят желаемые результаты? (достижения)</a:t>
            </a:r>
          </a:p>
          <a:p>
            <a:pPr marL="715010" lvl="1" indent="-300990">
              <a:lnSpc>
                <a:spcPct val="100000"/>
              </a:lnSpc>
              <a:spcBef>
                <a:spcPts val="1080"/>
              </a:spcBef>
              <a:buChar char="•"/>
              <a:tabLst>
                <a:tab pos="714375" algn="l"/>
                <a:tab pos="715010" algn="l"/>
              </a:tabLst>
            </a:pPr>
            <a:r>
              <a:rPr lang="ru-RU" sz="1600" dirty="0">
                <a:latin typeface="Arial"/>
                <a:cs typeface="Arial"/>
              </a:rPr>
              <a:t>Какими были основные трудности? (трудности)</a:t>
            </a:r>
          </a:p>
          <a:p>
            <a:pPr marL="715010" marR="1020444" lvl="1" indent="-300990">
              <a:lnSpc>
                <a:spcPts val="1900"/>
              </a:lnSpc>
              <a:spcBef>
                <a:spcPts val="1160"/>
              </a:spcBef>
              <a:buChar char="•"/>
              <a:tabLst>
                <a:tab pos="714375" algn="l"/>
                <a:tab pos="715010" algn="l"/>
              </a:tabLst>
            </a:pPr>
            <a:r>
              <a:rPr lang="ru-RU" sz="1600" dirty="0">
                <a:latin typeface="Arial"/>
                <a:cs typeface="Arial"/>
              </a:rPr>
              <a:t>Какие рекомендации вы могли бы сделать? (кроме того, установите их приоритет, определив три основные)</a:t>
            </a:r>
          </a:p>
        </p:txBody>
      </p:sp>
      <p:sp>
        <p:nvSpPr>
          <p:cNvPr id="16" name="object 16"/>
          <p:cNvSpPr/>
          <p:nvPr/>
        </p:nvSpPr>
        <p:spPr>
          <a:xfrm>
            <a:off x="4989520" y="6411996"/>
            <a:ext cx="5463540" cy="0"/>
          </a:xfrm>
          <a:custGeom>
            <a:avLst/>
            <a:gdLst/>
            <a:ahLst/>
            <a:cxnLst/>
            <a:rect l="l" t="t" r="r" b="b"/>
            <a:pathLst>
              <a:path w="5463540">
                <a:moveTo>
                  <a:pt x="0" y="0"/>
                </a:moveTo>
                <a:lnTo>
                  <a:pt x="5463058" y="1"/>
                </a:lnTo>
              </a:path>
            </a:pathLst>
          </a:custGeom>
          <a:ln w="25400">
            <a:solidFill>
              <a:srgbClr val="A24B19"/>
            </a:solidFill>
          </a:ln>
        </p:spPr>
        <p:txBody>
          <a:bodyPr wrap="square" lIns="0" tIns="0" rIns="0" bIns="0" rtlCol="0"/>
          <a:lstStyle/>
          <a:p>
            <a:endParaRPr dirty="0"/>
          </a:p>
        </p:txBody>
      </p:sp>
      <p:sp>
        <p:nvSpPr>
          <p:cNvPr id="17" name="object 17"/>
          <p:cNvSpPr txBox="1"/>
          <p:nvPr/>
        </p:nvSpPr>
        <p:spPr>
          <a:xfrm>
            <a:off x="5526016" y="6523015"/>
            <a:ext cx="3663950" cy="382156"/>
          </a:xfrm>
          <a:prstGeom prst="rect">
            <a:avLst/>
          </a:prstGeom>
        </p:spPr>
        <p:txBody>
          <a:bodyPr vert="horz" wrap="square" lIns="0" tIns="12700" rIns="0" bIns="0" rtlCol="0">
            <a:spAutoFit/>
          </a:bodyPr>
          <a:lstStyle/>
          <a:p>
            <a:pPr marL="12700">
              <a:lnSpc>
                <a:spcPct val="100000"/>
              </a:lnSpc>
              <a:spcBef>
                <a:spcPts val="100"/>
              </a:spcBef>
            </a:pPr>
            <a:r>
              <a:rPr lang="ru-RU" sz="1200" i="1" dirty="0">
                <a:solidFill>
                  <a:srgbClr val="A24B19"/>
                </a:solidFill>
                <a:latin typeface="Arial"/>
                <a:cs typeface="Arial"/>
              </a:rPr>
              <a:t>Примечание: план действий будет разработан на следующем занятии</a:t>
            </a:r>
          </a:p>
        </p:txBody>
      </p:sp>
      <p:sp>
        <p:nvSpPr>
          <p:cNvPr id="18" name="object 18"/>
          <p:cNvSpPr txBox="1"/>
          <p:nvPr/>
        </p:nvSpPr>
        <p:spPr>
          <a:xfrm>
            <a:off x="9537701" y="7271278"/>
            <a:ext cx="997476"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страница </a:t>
            </a:r>
            <a:fld id="{81D60167-4931-47E6-BA6A-407CBD079E47}" type="slidenum">
              <a:rPr sz="1100" b="1" dirty="0">
                <a:solidFill>
                  <a:srgbClr val="FFFFFF"/>
                </a:solidFill>
                <a:latin typeface="Arial"/>
                <a:cs typeface="Arial"/>
              </a:rPr>
              <a:t>29</a:t>
            </a:fld>
            <a:endParaRPr sz="1100" b="1" dirty="0">
              <a:solidFill>
                <a:srgbClr val="FFFFFF"/>
              </a:solidFill>
              <a:latin typeface="Arial"/>
              <a:cs typeface="Arial"/>
            </a:endParaRPr>
          </a:p>
        </p:txBody>
      </p:sp>
      <p:sp>
        <p:nvSpPr>
          <p:cNvPr id="19" name="object 19"/>
          <p:cNvSpPr txBox="1"/>
          <p:nvPr/>
        </p:nvSpPr>
        <p:spPr>
          <a:xfrm>
            <a:off x="76572" y="7316240"/>
            <a:ext cx="2016151"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ИМИТАЦИОННЫЕ УЧЕНИЯ</a:t>
            </a:r>
          </a:p>
        </p:txBody>
      </p:sp>
      <p:sp>
        <p:nvSpPr>
          <p:cNvPr id="20" name="object 20"/>
          <p:cNvSpPr txBox="1"/>
          <p:nvPr/>
        </p:nvSpPr>
        <p:spPr>
          <a:xfrm>
            <a:off x="2092723" y="7289800"/>
            <a:ext cx="2269490" cy="282129"/>
          </a:xfrm>
          <a:prstGeom prst="rect">
            <a:avLst/>
          </a:prstGeom>
        </p:spPr>
        <p:txBody>
          <a:bodyPr vert="horz" wrap="square" lIns="0" tIns="0" rIns="0" bIns="0" rtlCol="0">
            <a:spAutoFit/>
          </a:bodyPr>
          <a:lstStyle/>
          <a:p>
            <a:pPr marL="12700">
              <a:lnSpc>
                <a:spcPts val="1100"/>
              </a:lnSpc>
            </a:pPr>
            <a:r>
              <a:rPr lang="ru-RU" sz="1050" b="1" dirty="0">
                <a:solidFill>
                  <a:srgbClr val="FFFFFF"/>
                </a:solidFill>
                <a:latin typeface="Arial"/>
                <a:cs typeface="Arial"/>
              </a:rPr>
              <a:t>НОВАЯ КОРОНАВИРУСНАЯ ИНФЕКЦИЯ (COVID-19)</a:t>
            </a:r>
          </a:p>
        </p:txBody>
      </p:sp>
      <p:sp>
        <p:nvSpPr>
          <p:cNvPr id="21" name="object 21"/>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25 ноября 2020 г.</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dirty="0"/>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2" cstate="print"/>
              <a:stretch>
                <a:fillRect/>
              </a:stretch>
            </a:blipFill>
          </p:spPr>
          <p:txBody>
            <a:bodyPr wrap="square" lIns="0" tIns="0" rIns="0" bIns="0" rtlCol="0"/>
            <a:lstStyle/>
            <a:p>
              <a:endParaRPr dirty="0"/>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dirty="0"/>
            </a:p>
          </p:txBody>
        </p:sp>
      </p:grpSp>
      <p:sp>
        <p:nvSpPr>
          <p:cNvPr id="6" name="object 6"/>
          <p:cNvSpPr/>
          <p:nvPr/>
        </p:nvSpPr>
        <p:spPr>
          <a:xfrm>
            <a:off x="6317844" y="5789510"/>
            <a:ext cx="1462403" cy="578267"/>
          </a:xfrm>
          <a:prstGeom prst="rect">
            <a:avLst/>
          </a:prstGeom>
          <a:blipFill>
            <a:blip r:embed="rId3" cstate="print"/>
            <a:stretch>
              <a:fillRect/>
            </a:stretch>
          </a:blipFill>
        </p:spPr>
        <p:txBody>
          <a:bodyPr wrap="square" lIns="0" tIns="0" rIns="0" bIns="0" rtlCol="0"/>
          <a:lstStyle/>
          <a:p>
            <a:endParaRPr dirty="0"/>
          </a:p>
        </p:txBody>
      </p:sp>
      <p:sp>
        <p:nvSpPr>
          <p:cNvPr id="7" name="object 7"/>
          <p:cNvSpPr txBox="1"/>
          <p:nvPr/>
        </p:nvSpPr>
        <p:spPr>
          <a:xfrm>
            <a:off x="430786" y="3056128"/>
            <a:ext cx="5601714" cy="1526059"/>
          </a:xfrm>
          <a:prstGeom prst="rect">
            <a:avLst/>
          </a:prstGeom>
        </p:spPr>
        <p:txBody>
          <a:bodyPr vert="horz" wrap="square" lIns="0" tIns="12700" rIns="0" bIns="0" rtlCol="0">
            <a:spAutoFit/>
          </a:bodyPr>
          <a:lstStyle/>
          <a:p>
            <a:pPr marL="12700">
              <a:lnSpc>
                <a:spcPts val="2950"/>
              </a:lnSpc>
              <a:spcBef>
                <a:spcPts val="100"/>
              </a:spcBef>
            </a:pPr>
            <a:r>
              <a:rPr lang="ru-RU" sz="2500" b="1" dirty="0">
                <a:latin typeface="Arial"/>
                <a:cs typeface="Arial"/>
              </a:rPr>
              <a:t>Ситуация стремительно меняется.</a:t>
            </a:r>
          </a:p>
          <a:p>
            <a:pPr marL="12700">
              <a:lnSpc>
                <a:spcPts val="2905"/>
              </a:lnSpc>
            </a:pPr>
            <a:r>
              <a:rPr lang="ru-RU" sz="2500" dirty="0">
                <a:latin typeface="Arial"/>
                <a:cs typeface="Arial"/>
              </a:rPr>
              <a:t>Взглянем на последний ситуационный отчет ВОЗ</a:t>
            </a:r>
          </a:p>
          <a:p>
            <a:pPr marL="12700">
              <a:lnSpc>
                <a:spcPts val="2950"/>
              </a:lnSpc>
            </a:pPr>
            <a:endParaRPr lang="ru-RU" sz="2500" dirty="0">
              <a:latin typeface="Arial"/>
              <a:cs typeface="Arial"/>
            </a:endParaRPr>
          </a:p>
        </p:txBody>
      </p:sp>
      <p:sp>
        <p:nvSpPr>
          <p:cNvPr id="8" name="object 8"/>
          <p:cNvSpPr/>
          <p:nvPr/>
        </p:nvSpPr>
        <p:spPr>
          <a:xfrm>
            <a:off x="6183693" y="2058542"/>
            <a:ext cx="3326612" cy="3428753"/>
          </a:xfrm>
          <a:prstGeom prst="rect">
            <a:avLst/>
          </a:prstGeom>
          <a:blipFill>
            <a:blip r:embed="rId4" cstate="print"/>
            <a:stretch>
              <a:fillRect/>
            </a:stretch>
          </a:blipFill>
        </p:spPr>
        <p:txBody>
          <a:bodyPr wrap="square" lIns="0" tIns="0" rIns="0" bIns="0" rtlCol="0"/>
          <a:lstStyle/>
          <a:p>
            <a:endParaRPr dirty="0"/>
          </a:p>
        </p:txBody>
      </p:sp>
      <p:sp>
        <p:nvSpPr>
          <p:cNvPr id="9" name="object 9"/>
          <p:cNvSpPr txBox="1">
            <a:spLocks noGrp="1"/>
          </p:cNvSpPr>
          <p:nvPr>
            <p:ph type="title"/>
          </p:nvPr>
        </p:nvSpPr>
        <p:spPr>
          <a:xfrm>
            <a:off x="203048" y="36068"/>
            <a:ext cx="9791852" cy="574040"/>
          </a:xfrm>
          <a:prstGeom prst="rect">
            <a:avLst/>
          </a:prstGeom>
        </p:spPr>
        <p:txBody>
          <a:bodyPr vert="horz" wrap="square" lIns="0" tIns="12700" rIns="0" bIns="0" rtlCol="0">
            <a:spAutoFit/>
          </a:bodyPr>
          <a:lstStyle/>
          <a:p>
            <a:pPr marL="12700">
              <a:lnSpc>
                <a:spcPct val="100000"/>
              </a:lnSpc>
              <a:spcBef>
                <a:spcPts val="100"/>
              </a:spcBef>
            </a:pPr>
            <a:r>
              <a:rPr lang="ru-RU" sz="3600" dirty="0"/>
              <a:t>Последние оперативные сводки ВОЗ</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2741" y="0"/>
            <a:ext cx="1263015" cy="558800"/>
          </a:xfrm>
          <a:prstGeom prst="rect">
            <a:avLst/>
          </a:prstGeom>
        </p:spPr>
        <p:txBody>
          <a:bodyPr vert="horz" wrap="square" lIns="0" tIns="12700" rIns="0" bIns="0" rtlCol="0">
            <a:spAutoFit/>
          </a:bodyPr>
          <a:lstStyle/>
          <a:p>
            <a:pPr marL="12700">
              <a:lnSpc>
                <a:spcPct val="100000"/>
              </a:lnSpc>
              <a:spcBef>
                <a:spcPts val="100"/>
              </a:spcBef>
            </a:pPr>
            <a:r>
              <a:rPr lang="ru-RU" sz="3500" b="1" dirty="0">
                <a:solidFill>
                  <a:srgbClr val="FFFFFF"/>
                </a:solidFill>
                <a:latin typeface="Arial"/>
                <a:cs typeface="Arial"/>
              </a:rPr>
              <a:t>Перерыв</a:t>
            </a:r>
          </a:p>
        </p:txBody>
      </p:sp>
      <p:sp>
        <p:nvSpPr>
          <p:cNvPr id="3" name="object 3"/>
          <p:cNvSpPr/>
          <p:nvPr/>
        </p:nvSpPr>
        <p:spPr>
          <a:xfrm>
            <a:off x="1210094" y="2244780"/>
            <a:ext cx="3389629" cy="3389629"/>
          </a:xfrm>
          <a:custGeom>
            <a:avLst/>
            <a:gdLst/>
            <a:ahLst/>
            <a:cxnLst/>
            <a:rect l="l" t="t" r="r" b="b"/>
            <a:pathLst>
              <a:path w="3389629" h="3389629">
                <a:moveTo>
                  <a:pt x="3273386" y="0"/>
                </a:moveTo>
                <a:lnTo>
                  <a:pt x="115887" y="0"/>
                </a:lnTo>
                <a:lnTo>
                  <a:pt x="70776" y="9106"/>
                </a:lnTo>
                <a:lnTo>
                  <a:pt x="33940" y="33940"/>
                </a:lnTo>
                <a:lnTo>
                  <a:pt x="9106" y="70776"/>
                </a:lnTo>
                <a:lnTo>
                  <a:pt x="0" y="115887"/>
                </a:lnTo>
                <a:lnTo>
                  <a:pt x="0" y="3273386"/>
                </a:lnTo>
                <a:lnTo>
                  <a:pt x="9106" y="3318497"/>
                </a:lnTo>
                <a:lnTo>
                  <a:pt x="33940" y="3355333"/>
                </a:lnTo>
                <a:lnTo>
                  <a:pt x="70776" y="3380168"/>
                </a:lnTo>
                <a:lnTo>
                  <a:pt x="115887" y="3389274"/>
                </a:lnTo>
                <a:lnTo>
                  <a:pt x="3273386" y="3389274"/>
                </a:lnTo>
                <a:lnTo>
                  <a:pt x="3318497" y="3380168"/>
                </a:lnTo>
                <a:lnTo>
                  <a:pt x="3355333" y="3355333"/>
                </a:lnTo>
                <a:lnTo>
                  <a:pt x="3380168" y="3318497"/>
                </a:lnTo>
                <a:lnTo>
                  <a:pt x="3389274" y="3273386"/>
                </a:lnTo>
                <a:lnTo>
                  <a:pt x="3389274" y="3250209"/>
                </a:lnTo>
                <a:lnTo>
                  <a:pt x="139065" y="3250209"/>
                </a:lnTo>
                <a:lnTo>
                  <a:pt x="139065" y="139065"/>
                </a:lnTo>
                <a:lnTo>
                  <a:pt x="3389274" y="139065"/>
                </a:lnTo>
                <a:lnTo>
                  <a:pt x="3389274" y="115887"/>
                </a:lnTo>
                <a:lnTo>
                  <a:pt x="3380168" y="70776"/>
                </a:lnTo>
                <a:lnTo>
                  <a:pt x="3355333" y="33940"/>
                </a:lnTo>
                <a:lnTo>
                  <a:pt x="3318497" y="9106"/>
                </a:lnTo>
                <a:lnTo>
                  <a:pt x="3273386" y="0"/>
                </a:lnTo>
                <a:close/>
              </a:path>
              <a:path w="3389629" h="3389629">
                <a:moveTo>
                  <a:pt x="3389274" y="139065"/>
                </a:moveTo>
                <a:lnTo>
                  <a:pt x="3250209" y="139064"/>
                </a:lnTo>
                <a:lnTo>
                  <a:pt x="3250209" y="3250209"/>
                </a:lnTo>
                <a:lnTo>
                  <a:pt x="3389274" y="3250209"/>
                </a:lnTo>
                <a:lnTo>
                  <a:pt x="3389274" y="139065"/>
                </a:lnTo>
                <a:close/>
              </a:path>
              <a:path w="3389629" h="3389629">
                <a:moveTo>
                  <a:pt x="3203854" y="185420"/>
                </a:moveTo>
                <a:lnTo>
                  <a:pt x="185420" y="185419"/>
                </a:lnTo>
                <a:lnTo>
                  <a:pt x="185420" y="3203854"/>
                </a:lnTo>
                <a:lnTo>
                  <a:pt x="3203854" y="3203854"/>
                </a:lnTo>
                <a:lnTo>
                  <a:pt x="3203854" y="3157499"/>
                </a:lnTo>
                <a:lnTo>
                  <a:pt x="231775" y="3157499"/>
                </a:lnTo>
                <a:lnTo>
                  <a:pt x="231775" y="231775"/>
                </a:lnTo>
                <a:lnTo>
                  <a:pt x="3203854" y="231775"/>
                </a:lnTo>
                <a:lnTo>
                  <a:pt x="3203854" y="185420"/>
                </a:lnTo>
                <a:close/>
              </a:path>
              <a:path w="3389629" h="3389629">
                <a:moveTo>
                  <a:pt x="3203854" y="231775"/>
                </a:moveTo>
                <a:lnTo>
                  <a:pt x="3157499" y="231775"/>
                </a:lnTo>
                <a:lnTo>
                  <a:pt x="3157499" y="3157499"/>
                </a:lnTo>
                <a:lnTo>
                  <a:pt x="3203854" y="3157499"/>
                </a:lnTo>
                <a:lnTo>
                  <a:pt x="3203854" y="231775"/>
                </a:lnTo>
                <a:close/>
              </a:path>
            </a:pathLst>
          </a:custGeom>
          <a:solidFill>
            <a:srgbClr val="A24B19"/>
          </a:solidFill>
        </p:spPr>
        <p:txBody>
          <a:bodyPr wrap="square" lIns="0" tIns="0" rIns="0" bIns="0" rtlCol="0"/>
          <a:lstStyle/>
          <a:p>
            <a:endParaRPr dirty="0"/>
          </a:p>
        </p:txBody>
      </p:sp>
      <p:sp>
        <p:nvSpPr>
          <p:cNvPr id="4" name="object 4"/>
          <p:cNvSpPr txBox="1"/>
          <p:nvPr/>
        </p:nvSpPr>
        <p:spPr>
          <a:xfrm>
            <a:off x="1654574" y="3433571"/>
            <a:ext cx="2503170" cy="945195"/>
          </a:xfrm>
          <a:prstGeom prst="rect">
            <a:avLst/>
          </a:prstGeom>
        </p:spPr>
        <p:txBody>
          <a:bodyPr vert="horz" wrap="square" lIns="0" tIns="33655" rIns="0" bIns="0" rtlCol="0">
            <a:spAutoFit/>
          </a:bodyPr>
          <a:lstStyle/>
          <a:p>
            <a:pPr marL="535940" marR="5080" indent="-523875">
              <a:lnSpc>
                <a:spcPts val="3790"/>
              </a:lnSpc>
              <a:spcBef>
                <a:spcPts val="265"/>
              </a:spcBef>
            </a:pPr>
            <a:r>
              <a:rPr lang="ru-RU" sz="2000" b="1" dirty="0">
                <a:solidFill>
                  <a:srgbClr val="A24B19"/>
                </a:solidFill>
                <a:latin typeface="Arial"/>
                <a:cs typeface="Arial"/>
              </a:rPr>
              <a:t>Перерыв на кофе (15 мин.)</a:t>
            </a:r>
          </a:p>
        </p:txBody>
      </p:sp>
      <p:sp>
        <p:nvSpPr>
          <p:cNvPr id="6" name="object 6"/>
          <p:cNvSpPr txBox="1"/>
          <p:nvPr/>
        </p:nvSpPr>
        <p:spPr>
          <a:xfrm>
            <a:off x="9613901" y="7297939"/>
            <a:ext cx="921276"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страница </a:t>
            </a:r>
            <a:fld id="{81D60167-4931-47E6-BA6A-407CBD079E47}" type="slidenum">
              <a:rPr sz="1100" b="1" dirty="0">
                <a:solidFill>
                  <a:srgbClr val="FFFFFF"/>
                </a:solidFill>
                <a:latin typeface="Arial"/>
                <a:cs typeface="Arial"/>
              </a:rPr>
              <a:t>30</a:t>
            </a:fld>
            <a:endParaRPr sz="1100" b="1" dirty="0">
              <a:solidFill>
                <a:srgbClr val="FFFFFF"/>
              </a:solidFill>
              <a:latin typeface="Arial"/>
              <a:cs typeface="Arial"/>
            </a:endParaRPr>
          </a:p>
        </p:txBody>
      </p:sp>
      <p:sp>
        <p:nvSpPr>
          <p:cNvPr id="7" name="object 7"/>
          <p:cNvSpPr txBox="1"/>
          <p:nvPr/>
        </p:nvSpPr>
        <p:spPr>
          <a:xfrm>
            <a:off x="76572" y="7316240"/>
            <a:ext cx="1917328"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ИМИТАЦИОННЫЕ УЧЕНИЯ</a:t>
            </a:r>
          </a:p>
        </p:txBody>
      </p:sp>
      <p:sp>
        <p:nvSpPr>
          <p:cNvPr id="8" name="object 8"/>
          <p:cNvSpPr txBox="1"/>
          <p:nvPr/>
        </p:nvSpPr>
        <p:spPr>
          <a:xfrm>
            <a:off x="2092723" y="7289800"/>
            <a:ext cx="2269490" cy="322396"/>
          </a:xfrm>
          <a:prstGeom prst="rect">
            <a:avLst/>
          </a:prstGeom>
        </p:spPr>
        <p:txBody>
          <a:bodyPr vert="horz" wrap="square" lIns="0" tIns="0" rIns="0" bIns="0" rtlCol="0">
            <a:spAutoFit/>
          </a:bodyPr>
          <a:lstStyle/>
          <a:p>
            <a:pPr marL="12700">
              <a:lnSpc>
                <a:spcPts val="1315"/>
              </a:lnSpc>
            </a:pPr>
            <a:r>
              <a:rPr lang="ru-RU" sz="1050" b="1" dirty="0">
                <a:solidFill>
                  <a:srgbClr val="FFFFFF"/>
                </a:solidFill>
                <a:latin typeface="Arial"/>
                <a:cs typeface="Arial"/>
              </a:rPr>
              <a:t>НОВАЯ КОРОНАВИРУСНАЯ ИНФЕКЦИЯ (COVID-19)</a:t>
            </a:r>
          </a:p>
        </p:txBody>
      </p:sp>
      <p:sp>
        <p:nvSpPr>
          <p:cNvPr id="9" name="object 9"/>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25 ноября 2020 г.</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dirty="0"/>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dirty="0"/>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dirty="0"/>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dirty="0"/>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dirty="0"/>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dirty="0"/>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dirty="0"/>
            </a:p>
          </p:txBody>
        </p:sp>
      </p:grpSp>
      <p:sp>
        <p:nvSpPr>
          <p:cNvPr id="18" name="object 18"/>
          <p:cNvSpPr txBox="1">
            <a:spLocks noGrp="1"/>
          </p:cNvSpPr>
          <p:nvPr>
            <p:ph type="title"/>
          </p:nvPr>
        </p:nvSpPr>
        <p:spPr>
          <a:xfrm>
            <a:off x="212741" y="0"/>
            <a:ext cx="8410559" cy="558800"/>
          </a:xfrm>
          <a:prstGeom prst="rect">
            <a:avLst/>
          </a:prstGeom>
        </p:spPr>
        <p:txBody>
          <a:bodyPr vert="horz" wrap="square" lIns="0" tIns="12700" rIns="0" bIns="0" rtlCol="0">
            <a:spAutoFit/>
          </a:bodyPr>
          <a:lstStyle/>
          <a:p>
            <a:pPr marL="12700">
              <a:lnSpc>
                <a:spcPct val="100000"/>
              </a:lnSpc>
              <a:spcBef>
                <a:spcPts val="100"/>
              </a:spcBef>
            </a:pPr>
            <a:r>
              <a:rPr lang="ru-RU" sz="3500" dirty="0"/>
              <a:t>План действий</a:t>
            </a:r>
          </a:p>
        </p:txBody>
      </p:sp>
      <p:sp>
        <p:nvSpPr>
          <p:cNvPr id="19" name="object 19"/>
          <p:cNvSpPr/>
          <p:nvPr/>
        </p:nvSpPr>
        <p:spPr>
          <a:xfrm>
            <a:off x="134001" y="2169629"/>
            <a:ext cx="3187058" cy="3195062"/>
          </a:xfrm>
          <a:prstGeom prst="rect">
            <a:avLst/>
          </a:prstGeom>
          <a:blipFill>
            <a:blip r:embed="rId10" cstate="print"/>
            <a:stretch>
              <a:fillRect/>
            </a:stretch>
          </a:blipFill>
        </p:spPr>
        <p:txBody>
          <a:bodyPr wrap="square" lIns="0" tIns="0" rIns="0" bIns="0" rtlCol="0"/>
          <a:lstStyle/>
          <a:p>
            <a:endParaRPr dirty="0"/>
          </a:p>
        </p:txBody>
      </p:sp>
      <p:sp>
        <p:nvSpPr>
          <p:cNvPr id="20" name="object 20"/>
          <p:cNvSpPr/>
          <p:nvPr/>
        </p:nvSpPr>
        <p:spPr>
          <a:xfrm>
            <a:off x="3482230" y="1928139"/>
            <a:ext cx="6967773" cy="3795454"/>
          </a:xfrm>
          <a:prstGeom prst="rect">
            <a:avLst/>
          </a:prstGeom>
          <a:blipFill>
            <a:blip r:embed="rId11" cstate="print"/>
            <a:stretch>
              <a:fillRect/>
            </a:stretch>
          </a:blipFill>
        </p:spPr>
        <p:txBody>
          <a:bodyPr wrap="square" lIns="0" tIns="0" rIns="0" bIns="0" rtlCol="0"/>
          <a:lstStyle/>
          <a:p>
            <a:endParaRPr dirty="0"/>
          </a:p>
        </p:txBody>
      </p:sp>
      <p:sp>
        <p:nvSpPr>
          <p:cNvPr id="21" name="object 21"/>
          <p:cNvSpPr/>
          <p:nvPr/>
        </p:nvSpPr>
        <p:spPr>
          <a:xfrm>
            <a:off x="1363712" y="5777031"/>
            <a:ext cx="490465" cy="58243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2" name="object 22"/>
          <p:cNvSpPr txBox="1"/>
          <p:nvPr/>
        </p:nvSpPr>
        <p:spPr>
          <a:xfrm>
            <a:off x="1951670" y="5901944"/>
            <a:ext cx="1022985" cy="345440"/>
          </a:xfrm>
          <a:prstGeom prst="rect">
            <a:avLst/>
          </a:prstGeom>
        </p:spPr>
        <p:txBody>
          <a:bodyPr vert="horz" wrap="square" lIns="0" tIns="12700" rIns="0" bIns="0" rtlCol="0">
            <a:spAutoFit/>
          </a:bodyPr>
          <a:lstStyle/>
          <a:p>
            <a:pPr marL="12700">
              <a:lnSpc>
                <a:spcPct val="100000"/>
              </a:lnSpc>
              <a:spcBef>
                <a:spcPts val="100"/>
              </a:spcBef>
            </a:pPr>
            <a:r>
              <a:rPr lang="ru-RU" sz="2100" b="1" dirty="0">
                <a:solidFill>
                  <a:srgbClr val="0070C0"/>
                </a:solidFill>
                <a:latin typeface="Arial"/>
                <a:cs typeface="Arial"/>
              </a:rPr>
              <a:t>45 мин.</a:t>
            </a:r>
          </a:p>
        </p:txBody>
      </p:sp>
      <p:sp>
        <p:nvSpPr>
          <p:cNvPr id="23" name="object 23"/>
          <p:cNvSpPr txBox="1"/>
          <p:nvPr/>
        </p:nvSpPr>
        <p:spPr>
          <a:xfrm>
            <a:off x="9461501" y="7297939"/>
            <a:ext cx="1073676"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страница </a:t>
            </a:r>
            <a:fld id="{81D60167-4931-47E6-BA6A-407CBD079E47}" type="slidenum">
              <a:rPr sz="1100" b="1" dirty="0">
                <a:solidFill>
                  <a:srgbClr val="FFFFFF"/>
                </a:solidFill>
                <a:latin typeface="Arial"/>
                <a:cs typeface="Arial"/>
              </a:rPr>
              <a:t>31</a:t>
            </a:fld>
            <a:endParaRPr sz="1100" b="1" dirty="0">
              <a:solidFill>
                <a:srgbClr val="FFFFFF"/>
              </a:solidFill>
              <a:latin typeface="Arial"/>
              <a:cs typeface="Arial"/>
            </a:endParaRPr>
          </a:p>
        </p:txBody>
      </p:sp>
      <p:sp>
        <p:nvSpPr>
          <p:cNvPr id="24" name="object 24"/>
          <p:cNvSpPr txBox="1"/>
          <p:nvPr/>
        </p:nvSpPr>
        <p:spPr>
          <a:xfrm>
            <a:off x="76573" y="7316241"/>
            <a:ext cx="1900290"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ИМИТАЦИОННЫЕ УЧЕНИЯ</a:t>
            </a:r>
          </a:p>
        </p:txBody>
      </p:sp>
      <p:sp>
        <p:nvSpPr>
          <p:cNvPr id="25" name="object 25"/>
          <p:cNvSpPr txBox="1"/>
          <p:nvPr/>
        </p:nvSpPr>
        <p:spPr>
          <a:xfrm>
            <a:off x="2092723" y="7289800"/>
            <a:ext cx="2269490" cy="282129"/>
          </a:xfrm>
          <a:prstGeom prst="rect">
            <a:avLst/>
          </a:prstGeom>
        </p:spPr>
        <p:txBody>
          <a:bodyPr vert="horz" wrap="square" lIns="0" tIns="0" rIns="0" bIns="0" rtlCol="0">
            <a:spAutoFit/>
          </a:bodyPr>
          <a:lstStyle/>
          <a:p>
            <a:pPr marL="12700">
              <a:lnSpc>
                <a:spcPts val="1100"/>
              </a:lnSpc>
            </a:pPr>
            <a:r>
              <a:rPr lang="ru-RU" sz="1050" b="1" dirty="0">
                <a:solidFill>
                  <a:srgbClr val="FFFFFF"/>
                </a:solidFill>
                <a:latin typeface="Arial"/>
                <a:cs typeface="Arial"/>
              </a:rPr>
              <a:t>НОВАЯ КОРОНАВИРУСНАЯ ИНФЕКЦИЯ (COVID-19)</a:t>
            </a:r>
          </a:p>
        </p:txBody>
      </p:sp>
      <p:sp>
        <p:nvSpPr>
          <p:cNvPr id="26" name="object 26"/>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25 ноября 2020 г.</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740" y="0"/>
            <a:ext cx="9477359" cy="558800"/>
          </a:xfrm>
          <a:prstGeom prst="rect">
            <a:avLst/>
          </a:prstGeom>
        </p:spPr>
        <p:txBody>
          <a:bodyPr vert="horz" wrap="square" lIns="0" tIns="12700" rIns="0" bIns="0" rtlCol="0">
            <a:spAutoFit/>
          </a:bodyPr>
          <a:lstStyle/>
          <a:p>
            <a:pPr marL="12700">
              <a:lnSpc>
                <a:spcPct val="100000"/>
              </a:lnSpc>
              <a:spcBef>
                <a:spcPts val="100"/>
              </a:spcBef>
            </a:pPr>
            <a:r>
              <a:rPr lang="ru-RU" sz="3500" dirty="0"/>
              <a:t>Обобщение результатов</a:t>
            </a:r>
          </a:p>
        </p:txBody>
      </p:sp>
      <p:grpSp>
        <p:nvGrpSpPr>
          <p:cNvPr id="3" name="object 3"/>
          <p:cNvGrpSpPr/>
          <p:nvPr/>
        </p:nvGrpSpPr>
        <p:grpSpPr>
          <a:xfrm>
            <a:off x="4463789" y="1907133"/>
            <a:ext cx="5373370" cy="2940050"/>
            <a:chOff x="4463789" y="1907133"/>
            <a:chExt cx="5373370" cy="2940050"/>
          </a:xfrm>
        </p:grpSpPr>
        <p:sp>
          <p:nvSpPr>
            <p:cNvPr id="4" name="object 4"/>
            <p:cNvSpPr/>
            <p:nvPr/>
          </p:nvSpPr>
          <p:spPr>
            <a:xfrm>
              <a:off x="4463789" y="1907133"/>
              <a:ext cx="3297916" cy="1796423"/>
            </a:xfrm>
            <a:prstGeom prst="rect">
              <a:avLst/>
            </a:prstGeom>
            <a:blipFill>
              <a:blip r:embed="rId2" cstate="print"/>
              <a:stretch>
                <a:fillRect/>
              </a:stretch>
            </a:blipFill>
          </p:spPr>
          <p:txBody>
            <a:bodyPr wrap="square" lIns="0" tIns="0" rIns="0" bIns="0" rtlCol="0"/>
            <a:lstStyle/>
            <a:p>
              <a:endParaRPr dirty="0"/>
            </a:p>
          </p:txBody>
        </p:sp>
        <p:sp>
          <p:nvSpPr>
            <p:cNvPr id="5" name="object 5"/>
            <p:cNvSpPr/>
            <p:nvPr/>
          </p:nvSpPr>
          <p:spPr>
            <a:xfrm>
              <a:off x="5562498" y="2560231"/>
              <a:ext cx="3297910" cy="1796422"/>
            </a:xfrm>
            <a:prstGeom prst="rect">
              <a:avLst/>
            </a:prstGeom>
            <a:blipFill>
              <a:blip r:embed="rId2" cstate="print"/>
              <a:stretch>
                <a:fillRect/>
              </a:stretch>
            </a:blipFill>
          </p:spPr>
          <p:txBody>
            <a:bodyPr wrap="square" lIns="0" tIns="0" rIns="0" bIns="0" rtlCol="0"/>
            <a:lstStyle/>
            <a:p>
              <a:endParaRPr dirty="0"/>
            </a:p>
          </p:txBody>
        </p:sp>
        <p:sp>
          <p:nvSpPr>
            <p:cNvPr id="6" name="object 6"/>
            <p:cNvSpPr/>
            <p:nvPr/>
          </p:nvSpPr>
          <p:spPr>
            <a:xfrm>
              <a:off x="6538633" y="3050463"/>
              <a:ext cx="3297910" cy="1796423"/>
            </a:xfrm>
            <a:prstGeom prst="rect">
              <a:avLst/>
            </a:prstGeom>
            <a:blipFill>
              <a:blip r:embed="rId2" cstate="print"/>
              <a:stretch>
                <a:fillRect/>
              </a:stretch>
            </a:blipFill>
          </p:spPr>
          <p:txBody>
            <a:bodyPr wrap="square" lIns="0" tIns="0" rIns="0" bIns="0" rtlCol="0"/>
            <a:lstStyle/>
            <a:p>
              <a:endParaRPr dirty="0"/>
            </a:p>
          </p:txBody>
        </p:sp>
      </p:grpSp>
      <p:sp>
        <p:nvSpPr>
          <p:cNvPr id="7" name="object 7"/>
          <p:cNvSpPr txBox="1"/>
          <p:nvPr/>
        </p:nvSpPr>
        <p:spPr>
          <a:xfrm>
            <a:off x="9537701" y="7297940"/>
            <a:ext cx="997476"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страница </a:t>
            </a:r>
            <a:fld id="{81D60167-4931-47E6-BA6A-407CBD079E47}" type="slidenum">
              <a:rPr sz="1100" b="1" dirty="0">
                <a:solidFill>
                  <a:srgbClr val="FFFFFF"/>
                </a:solidFill>
                <a:latin typeface="Arial"/>
                <a:cs typeface="Arial"/>
              </a:rPr>
              <a:t>32</a:t>
            </a:fld>
            <a:endParaRPr sz="1100" b="1" dirty="0">
              <a:solidFill>
                <a:srgbClr val="FFFFFF"/>
              </a:solidFill>
              <a:latin typeface="Arial"/>
              <a:cs typeface="Arial"/>
            </a:endParaRPr>
          </a:p>
        </p:txBody>
      </p:sp>
      <p:sp>
        <p:nvSpPr>
          <p:cNvPr id="8" name="object 8"/>
          <p:cNvSpPr txBox="1"/>
          <p:nvPr/>
        </p:nvSpPr>
        <p:spPr>
          <a:xfrm>
            <a:off x="76572" y="7316241"/>
            <a:ext cx="1917327"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ИМИТАЦИОННЫЕ УЧЕНИЯ</a:t>
            </a:r>
          </a:p>
        </p:txBody>
      </p:sp>
      <p:sp>
        <p:nvSpPr>
          <p:cNvPr id="9" name="object 9"/>
          <p:cNvSpPr txBox="1"/>
          <p:nvPr/>
        </p:nvSpPr>
        <p:spPr>
          <a:xfrm>
            <a:off x="2070100" y="7297940"/>
            <a:ext cx="2269490" cy="282129"/>
          </a:xfrm>
          <a:prstGeom prst="rect">
            <a:avLst/>
          </a:prstGeom>
        </p:spPr>
        <p:txBody>
          <a:bodyPr vert="horz" wrap="square" lIns="0" tIns="0" rIns="0" bIns="0" rtlCol="0">
            <a:spAutoFit/>
          </a:bodyPr>
          <a:lstStyle/>
          <a:p>
            <a:pPr marL="12700">
              <a:lnSpc>
                <a:spcPts val="1100"/>
              </a:lnSpc>
            </a:pPr>
            <a:r>
              <a:rPr lang="ru-RU" sz="1050" b="1" dirty="0">
                <a:solidFill>
                  <a:srgbClr val="FFFFFF"/>
                </a:solidFill>
                <a:latin typeface="Arial"/>
                <a:cs typeface="Arial"/>
              </a:rPr>
              <a:t>НОВАЯ КОРОНАВИРУСНАЯ ИНФЕКЦИЯ (COVID-19)</a:t>
            </a:r>
          </a:p>
        </p:txBody>
      </p:sp>
      <p:sp>
        <p:nvSpPr>
          <p:cNvPr id="10" name="object 10"/>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25 ноября 2020 г.</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dirty="0"/>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dirty="0"/>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dirty="0"/>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dirty="0"/>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dirty="0"/>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dirty="0"/>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dirty="0"/>
            </a:p>
          </p:txBody>
        </p:sp>
      </p:grpSp>
      <p:sp>
        <p:nvSpPr>
          <p:cNvPr id="18" name="object 18"/>
          <p:cNvSpPr txBox="1">
            <a:spLocks noGrp="1"/>
          </p:cNvSpPr>
          <p:nvPr>
            <p:ph type="title"/>
          </p:nvPr>
        </p:nvSpPr>
        <p:spPr>
          <a:xfrm>
            <a:off x="212741" y="0"/>
            <a:ext cx="10772759" cy="505267"/>
          </a:xfrm>
          <a:prstGeom prst="rect">
            <a:avLst/>
          </a:prstGeom>
        </p:spPr>
        <p:txBody>
          <a:bodyPr vert="horz" wrap="square" lIns="0" tIns="12700" rIns="0" bIns="0" rtlCol="0">
            <a:spAutoFit/>
          </a:bodyPr>
          <a:lstStyle/>
          <a:p>
            <a:pPr marL="12700">
              <a:lnSpc>
                <a:spcPct val="100000"/>
              </a:lnSpc>
              <a:spcBef>
                <a:spcPts val="100"/>
              </a:spcBef>
            </a:pPr>
            <a:r>
              <a:rPr lang="ru-RU" sz="3200" dirty="0"/>
              <a:t>Заполнение участниками форм обратной связи</a:t>
            </a:r>
          </a:p>
        </p:txBody>
      </p:sp>
      <p:sp>
        <p:nvSpPr>
          <p:cNvPr id="19" name="object 19"/>
          <p:cNvSpPr/>
          <p:nvPr/>
        </p:nvSpPr>
        <p:spPr>
          <a:xfrm>
            <a:off x="612648" y="1304543"/>
            <a:ext cx="4514088" cy="539800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0" name="object 20"/>
          <p:cNvSpPr txBox="1"/>
          <p:nvPr/>
        </p:nvSpPr>
        <p:spPr>
          <a:xfrm>
            <a:off x="5492770" y="2711703"/>
            <a:ext cx="4273530" cy="1906932"/>
          </a:xfrm>
          <a:prstGeom prst="rect">
            <a:avLst/>
          </a:prstGeom>
        </p:spPr>
        <p:txBody>
          <a:bodyPr vert="horz" wrap="square" lIns="0" tIns="21590" rIns="0" bIns="0" rtlCol="0">
            <a:spAutoFit/>
          </a:bodyPr>
          <a:lstStyle/>
          <a:p>
            <a:pPr marL="12700" marR="5080">
              <a:lnSpc>
                <a:spcPct val="97600"/>
              </a:lnSpc>
              <a:spcBef>
                <a:spcPts val="170"/>
              </a:spcBef>
            </a:pPr>
            <a:r>
              <a:rPr lang="ru-RU" sz="2500" i="1" dirty="0">
                <a:latin typeface="Arial"/>
                <a:cs typeface="Arial"/>
              </a:rPr>
              <a:t>Ваши отзывы помогут повысить качество и актуальность аналогичных имитационных учений в будущем.</a:t>
            </a:r>
          </a:p>
        </p:txBody>
      </p:sp>
      <p:sp>
        <p:nvSpPr>
          <p:cNvPr id="21" name="object 21"/>
          <p:cNvSpPr/>
          <p:nvPr/>
        </p:nvSpPr>
        <p:spPr>
          <a:xfrm>
            <a:off x="6876007" y="4938806"/>
            <a:ext cx="490462" cy="58243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2" name="object 22"/>
          <p:cNvSpPr txBox="1"/>
          <p:nvPr/>
        </p:nvSpPr>
        <p:spPr>
          <a:xfrm>
            <a:off x="7463959" y="5063744"/>
            <a:ext cx="873760" cy="345440"/>
          </a:xfrm>
          <a:prstGeom prst="rect">
            <a:avLst/>
          </a:prstGeom>
        </p:spPr>
        <p:txBody>
          <a:bodyPr vert="horz" wrap="square" lIns="0" tIns="12700" rIns="0" bIns="0" rtlCol="0">
            <a:spAutoFit/>
          </a:bodyPr>
          <a:lstStyle/>
          <a:p>
            <a:pPr marL="12700">
              <a:lnSpc>
                <a:spcPct val="100000"/>
              </a:lnSpc>
              <a:spcBef>
                <a:spcPts val="100"/>
              </a:spcBef>
            </a:pPr>
            <a:r>
              <a:rPr lang="ru-RU" sz="2100" b="1" dirty="0">
                <a:solidFill>
                  <a:srgbClr val="0070C0"/>
                </a:solidFill>
                <a:latin typeface="Arial"/>
                <a:cs typeface="Arial"/>
              </a:rPr>
              <a:t>5 мин.</a:t>
            </a:r>
          </a:p>
        </p:txBody>
      </p:sp>
      <p:sp>
        <p:nvSpPr>
          <p:cNvPr id="23" name="object 23"/>
          <p:cNvSpPr txBox="1"/>
          <p:nvPr/>
        </p:nvSpPr>
        <p:spPr>
          <a:xfrm>
            <a:off x="9537701" y="7297940"/>
            <a:ext cx="997476"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страница </a:t>
            </a:r>
            <a:fld id="{81D60167-4931-47E6-BA6A-407CBD079E47}" type="slidenum">
              <a:rPr sz="1100" b="1" dirty="0">
                <a:solidFill>
                  <a:srgbClr val="FFFFFF"/>
                </a:solidFill>
                <a:latin typeface="Arial"/>
                <a:cs typeface="Arial"/>
              </a:rPr>
              <a:t>33</a:t>
            </a:fld>
            <a:endParaRPr sz="1100" b="1" dirty="0">
              <a:solidFill>
                <a:srgbClr val="FFFFFF"/>
              </a:solidFill>
              <a:latin typeface="Arial"/>
              <a:cs typeface="Arial"/>
            </a:endParaRPr>
          </a:p>
        </p:txBody>
      </p:sp>
      <p:sp>
        <p:nvSpPr>
          <p:cNvPr id="24" name="object 24"/>
          <p:cNvSpPr txBox="1"/>
          <p:nvPr/>
        </p:nvSpPr>
        <p:spPr>
          <a:xfrm>
            <a:off x="76572" y="7316240"/>
            <a:ext cx="1946513"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ИМИТАЦИОННЫЕ УЧЕНИЯ</a:t>
            </a:r>
          </a:p>
        </p:txBody>
      </p:sp>
      <p:sp>
        <p:nvSpPr>
          <p:cNvPr id="25" name="object 25"/>
          <p:cNvSpPr txBox="1"/>
          <p:nvPr/>
        </p:nvSpPr>
        <p:spPr>
          <a:xfrm>
            <a:off x="2092723" y="7289800"/>
            <a:ext cx="2272800" cy="282129"/>
          </a:xfrm>
          <a:prstGeom prst="rect">
            <a:avLst/>
          </a:prstGeom>
        </p:spPr>
        <p:txBody>
          <a:bodyPr vert="horz" wrap="square" lIns="0" tIns="0" rIns="0" bIns="0" rtlCol="0">
            <a:spAutoFit/>
          </a:bodyPr>
          <a:lstStyle/>
          <a:p>
            <a:pPr marL="12700">
              <a:lnSpc>
                <a:spcPts val="1100"/>
              </a:lnSpc>
            </a:pPr>
            <a:r>
              <a:rPr lang="ru-RU" sz="1050" b="1" dirty="0">
                <a:solidFill>
                  <a:srgbClr val="FFFFFF"/>
                </a:solidFill>
                <a:latin typeface="Arial"/>
                <a:cs typeface="Arial"/>
              </a:rPr>
              <a:t>НОВАЯ КОРОНАВИРУСНАЯ ИНФЕКЦИЯ (COVID-19)</a:t>
            </a:r>
          </a:p>
        </p:txBody>
      </p:sp>
      <p:sp>
        <p:nvSpPr>
          <p:cNvPr id="26" name="object 26"/>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25 ноября 2020 г.</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2741" y="0"/>
            <a:ext cx="10322435" cy="551433"/>
          </a:xfrm>
          <a:prstGeom prst="rect">
            <a:avLst/>
          </a:prstGeom>
        </p:spPr>
        <p:txBody>
          <a:bodyPr vert="horz" wrap="square" lIns="0" tIns="12700" rIns="0" bIns="0" rtlCol="0">
            <a:spAutoFit/>
          </a:bodyPr>
          <a:lstStyle/>
          <a:p>
            <a:pPr marL="12700">
              <a:lnSpc>
                <a:spcPct val="100000"/>
              </a:lnSpc>
              <a:spcBef>
                <a:spcPts val="100"/>
              </a:spcBef>
            </a:pPr>
            <a:r>
              <a:rPr lang="ru-RU" sz="3500" b="1" dirty="0">
                <a:solidFill>
                  <a:srgbClr val="FFFFFF"/>
                </a:solidFill>
                <a:latin typeface="Arial"/>
                <a:cs typeface="Arial"/>
              </a:rPr>
              <a:t>Последующие шаги и подведение итогов</a:t>
            </a:r>
          </a:p>
        </p:txBody>
      </p:sp>
      <p:sp>
        <p:nvSpPr>
          <p:cNvPr id="3" name="object 3"/>
          <p:cNvSpPr/>
          <p:nvPr/>
        </p:nvSpPr>
        <p:spPr>
          <a:xfrm>
            <a:off x="1476514" y="1389409"/>
            <a:ext cx="7314842" cy="4756577"/>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4" name="object 4"/>
          <p:cNvSpPr txBox="1"/>
          <p:nvPr/>
        </p:nvSpPr>
        <p:spPr>
          <a:xfrm>
            <a:off x="3871872" y="4811267"/>
            <a:ext cx="4599028" cy="997709"/>
          </a:xfrm>
          <a:prstGeom prst="rect">
            <a:avLst/>
          </a:prstGeom>
        </p:spPr>
        <p:txBody>
          <a:bodyPr vert="horz" wrap="square" lIns="0" tIns="12700" rIns="0" bIns="0" rtlCol="0">
            <a:spAutoFit/>
          </a:bodyPr>
          <a:lstStyle/>
          <a:p>
            <a:pPr marL="12700">
              <a:lnSpc>
                <a:spcPct val="100000"/>
              </a:lnSpc>
              <a:spcBef>
                <a:spcPts val="100"/>
              </a:spcBef>
            </a:pPr>
            <a:r>
              <a:rPr lang="ru-RU" sz="3200" b="1" dirty="0">
                <a:solidFill>
                  <a:srgbClr val="0070C0"/>
                </a:solidFill>
                <a:latin typeface="Arial"/>
                <a:cs typeface="Arial"/>
              </a:rPr>
              <a:t>ПОСЛЕДУЮЩИЕ ШАГИ</a:t>
            </a:r>
          </a:p>
        </p:txBody>
      </p:sp>
      <p:sp>
        <p:nvSpPr>
          <p:cNvPr id="5" name="object 5"/>
          <p:cNvSpPr txBox="1"/>
          <p:nvPr/>
        </p:nvSpPr>
        <p:spPr>
          <a:xfrm>
            <a:off x="9537701" y="7343622"/>
            <a:ext cx="997476"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страница </a:t>
            </a:r>
            <a:fld id="{81D60167-4931-47E6-BA6A-407CBD079E47}" type="slidenum">
              <a:rPr sz="1100" b="1" dirty="0">
                <a:solidFill>
                  <a:srgbClr val="FFFFFF"/>
                </a:solidFill>
                <a:latin typeface="Arial"/>
                <a:cs typeface="Arial"/>
              </a:rPr>
              <a:t>34</a:t>
            </a:fld>
            <a:endParaRPr sz="1100" b="1" dirty="0">
              <a:solidFill>
                <a:srgbClr val="FFFFFF"/>
              </a:solidFill>
              <a:latin typeface="Arial"/>
              <a:cs typeface="Arial"/>
            </a:endParaRPr>
          </a:p>
        </p:txBody>
      </p:sp>
      <p:sp>
        <p:nvSpPr>
          <p:cNvPr id="6" name="object 6"/>
          <p:cNvSpPr txBox="1"/>
          <p:nvPr/>
        </p:nvSpPr>
        <p:spPr>
          <a:xfrm>
            <a:off x="76572" y="7316240"/>
            <a:ext cx="1917327"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ИМИТАЦИОННЫЕ УЧЕНИЯ</a:t>
            </a:r>
          </a:p>
        </p:txBody>
      </p:sp>
      <p:sp>
        <p:nvSpPr>
          <p:cNvPr id="7" name="object 7"/>
          <p:cNvSpPr txBox="1"/>
          <p:nvPr/>
        </p:nvSpPr>
        <p:spPr>
          <a:xfrm>
            <a:off x="2092723" y="7289800"/>
            <a:ext cx="2269490" cy="282129"/>
          </a:xfrm>
          <a:prstGeom prst="rect">
            <a:avLst/>
          </a:prstGeom>
        </p:spPr>
        <p:txBody>
          <a:bodyPr vert="horz" wrap="square" lIns="0" tIns="0" rIns="0" bIns="0" rtlCol="0">
            <a:spAutoFit/>
          </a:bodyPr>
          <a:lstStyle/>
          <a:p>
            <a:pPr marL="12700">
              <a:lnSpc>
                <a:spcPts val="1100"/>
              </a:lnSpc>
            </a:pPr>
            <a:r>
              <a:rPr lang="ru-RU" sz="1050" b="1" dirty="0">
                <a:solidFill>
                  <a:srgbClr val="FFFFFF"/>
                </a:solidFill>
                <a:latin typeface="Arial"/>
                <a:cs typeface="Arial"/>
              </a:rPr>
              <a:t>НОВАЯ КОРОНАВИРУСНАЯ ИНФЕКЦИЯ (COVID-19)</a:t>
            </a:r>
          </a:p>
        </p:txBody>
      </p:sp>
      <p:sp>
        <p:nvSpPr>
          <p:cNvPr id="8" name="object 8"/>
          <p:cNvSpPr txBox="1"/>
          <p:nvPr/>
        </p:nvSpPr>
        <p:spPr>
          <a:xfrm>
            <a:off x="4887003" y="7343622"/>
            <a:ext cx="1200150" cy="181610"/>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25 ноября 2020 г.</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4086849"/>
            <a:ext cx="10693400" cy="253768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0201" tIns="40100" rIns="80201" bIns="40100" rtlCol="0" anchor="t"/>
          <a:lstStyle/>
          <a:p>
            <a:pPr defTabSz="802020">
              <a:lnSpc>
                <a:spcPct val="150000"/>
              </a:lnSpc>
              <a:defRPr/>
            </a:pPr>
            <a:r>
              <a:rPr lang="en-US" sz="2105" b="1" dirty="0">
                <a:solidFill>
                  <a:prstClr val="white"/>
                </a:solidFill>
                <a:latin typeface="Calibri"/>
              </a:rPr>
              <a:t>					   </a:t>
            </a:r>
            <a:r>
              <a:rPr lang="ru-RU" sz="2105" b="1" dirty="0">
                <a:solidFill>
                  <a:prstClr val="white"/>
                </a:solidFill>
                <a:latin typeface="Calibri"/>
              </a:rPr>
              <a:t>РЕСУРСЫ ВОЗ</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688036"/>
            <a:ext cx="10693400" cy="740203"/>
          </a:xfrm>
          <a:prstGeom prst="rect">
            <a:avLst/>
          </a:prstGeom>
          <a:noFill/>
        </p:spPr>
        <p:txBody>
          <a:bodyPr wrap="square" rtlCol="0">
            <a:spAutoFit/>
          </a:bodyPr>
          <a:lstStyle/>
          <a:p>
            <a:pPr algn="ctr" defTabSz="802020">
              <a:spcBef>
                <a:spcPts val="614"/>
              </a:spcBef>
              <a:buClr>
                <a:srgbClr val="DD8047"/>
              </a:buClr>
              <a:buSzPct val="60000"/>
              <a:defRPr/>
            </a:pPr>
            <a:r>
              <a:rPr lang="ru-RU" sz="4210" b="1" dirty="0">
                <a:solidFill>
                  <a:prstClr val="white"/>
                </a:solidFill>
                <a:latin typeface="Calibri"/>
                <a:cs typeface="Calibri" panose="020F0502020204030204" pitchFamily="34" charset="0"/>
              </a:rPr>
              <a:t>СПАСИБО!</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735172" y="4620281"/>
            <a:ext cx="2515158" cy="1889045"/>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defTabSz="802020">
              <a:lnSpc>
                <a:spcPct val="80000"/>
              </a:lnSpc>
              <a:defRPr/>
            </a:pPr>
            <a:r>
              <a:rPr lang="ru-RU" sz="1403" b="1" dirty="0">
                <a:solidFill>
                  <a:prstClr val="black"/>
                </a:solidFill>
                <a:latin typeface="Calibri"/>
              </a:rPr>
              <a:t>Веб-страница ВОЗ </a:t>
            </a:r>
            <a:br>
              <a:rPr lang="en-US" sz="1403" b="1" dirty="0">
                <a:solidFill>
                  <a:prstClr val="black"/>
                </a:solidFill>
                <a:latin typeface="Calibri"/>
              </a:rPr>
            </a:br>
            <a:r>
              <a:rPr lang="ru-RU" sz="1403" b="1" dirty="0">
                <a:solidFill>
                  <a:prstClr val="black"/>
                </a:solidFill>
                <a:latin typeface="Calibri"/>
              </a:rPr>
              <a:t>по чрезвычайной ситуации в связи с COVID-19</a:t>
            </a:r>
          </a:p>
          <a:p>
            <a:pPr algn="ctr" defTabSz="802020">
              <a:lnSpc>
                <a:spcPct val="80000"/>
              </a:lnSpc>
              <a:defRPr/>
            </a:pPr>
            <a:endParaRPr lang="ru-RU" sz="1403" b="1" dirty="0">
              <a:solidFill>
                <a:prstClr val="black"/>
              </a:solidFill>
              <a:latin typeface="Calibri"/>
            </a:endParaRPr>
          </a:p>
        </p:txBody>
      </p:sp>
      <p:pic>
        <p:nvPicPr>
          <p:cNvPr id="9" name="Picture 8">
            <a:hlinkClick r:id="rId3"/>
            <a:extLst>
              <a:ext uri="{FF2B5EF4-FFF2-40B4-BE49-F238E27FC236}">
                <a16:creationId xmlns:a16="http://schemas.microsoft.com/office/drawing/2014/main" id="{73E02E2C-30C2-49FA-8399-05DC2B895B5E}"/>
              </a:ext>
            </a:extLst>
          </p:cNvPr>
          <p:cNvPicPr>
            <a:picLocks/>
          </p:cNvPicPr>
          <p:nvPr/>
        </p:nvPicPr>
        <p:blipFill>
          <a:blip r:embed="rId4" cstate="email">
            <a:extLst>
              <a:ext uri="{28A0092B-C50C-407E-A947-70E740481C1C}">
                <a14:useLocalDpi xmlns:a14="http://schemas.microsoft.com/office/drawing/2010/main"/>
              </a:ext>
            </a:extLst>
          </a:blip>
          <a:stretch>
            <a:fillRect/>
          </a:stretch>
        </p:blipFill>
        <p:spPr>
          <a:xfrm>
            <a:off x="1510497" y="5241469"/>
            <a:ext cx="884100" cy="884100"/>
          </a:xfrm>
          <a:prstGeom prst="rect">
            <a:avLst/>
          </a:prstGeom>
        </p:spPr>
      </p:pic>
      <p:sp>
        <p:nvSpPr>
          <p:cNvPr id="2" name="TextBox 1">
            <a:extLst>
              <a:ext uri="{FF2B5EF4-FFF2-40B4-BE49-F238E27FC236}">
                <a16:creationId xmlns:a16="http://schemas.microsoft.com/office/drawing/2014/main" id="{792C72D7-0DB3-47B6-ACCD-3268695FBC1A}"/>
              </a:ext>
            </a:extLst>
          </p:cNvPr>
          <p:cNvSpPr txBox="1"/>
          <p:nvPr/>
        </p:nvSpPr>
        <p:spPr>
          <a:xfrm>
            <a:off x="0" y="1420262"/>
            <a:ext cx="10693400" cy="2567561"/>
          </a:xfrm>
          <a:prstGeom prst="rect">
            <a:avLst/>
          </a:prstGeom>
          <a:noFill/>
        </p:spPr>
        <p:txBody>
          <a:bodyPr wrap="square" lIns="80201" tIns="40100" rIns="80201" bIns="40100" rtlCol="0" anchor="t">
            <a:spAutoFit/>
          </a:bodyPr>
          <a:lstStyle/>
          <a:p>
            <a:pPr algn="ctr" defTabSz="802020">
              <a:spcBef>
                <a:spcPts val="614"/>
              </a:spcBef>
              <a:buClr>
                <a:srgbClr val="DD8047"/>
              </a:buClr>
              <a:buSzPct val="60000"/>
              <a:defRPr/>
            </a:pPr>
            <a:r>
              <a:rPr lang="ru-RU" sz="1754" b="1" dirty="0">
                <a:solidFill>
                  <a:srgbClr val="0070C0"/>
                </a:solidFill>
                <a:latin typeface="Calibri"/>
                <a:cs typeface="Calibri"/>
              </a:rPr>
              <a:t>Для получения технической поддержки по проведению имитационных учений </a:t>
            </a:r>
            <a:br>
              <a:rPr lang="ru-RU" sz="1754" b="1" dirty="0">
                <a:solidFill>
                  <a:srgbClr val="0070C0"/>
                </a:solidFill>
                <a:latin typeface="Calibri"/>
                <a:cs typeface="Calibri"/>
              </a:rPr>
            </a:br>
            <a:r>
              <a:rPr lang="ru-RU" sz="1754" b="1" dirty="0">
                <a:solidFill>
                  <a:srgbClr val="0070C0"/>
                </a:solidFill>
                <a:latin typeface="Calibri"/>
                <a:cs typeface="Calibri"/>
              </a:rPr>
              <a:t>обращайтесь в страновой офис или к координатору в региональном бюро ВОЗ:</a:t>
            </a:r>
          </a:p>
          <a:p>
            <a:pPr defTabSz="802020">
              <a:spcBef>
                <a:spcPts val="614"/>
              </a:spcBef>
              <a:buClr>
                <a:srgbClr val="DD8047"/>
              </a:buClr>
              <a:buSzPct val="60000"/>
              <a:defRPr/>
            </a:pPr>
            <a:r>
              <a:rPr lang="ru-RU" sz="1754" b="1" dirty="0">
                <a:solidFill>
                  <a:srgbClr val="0070C0"/>
                </a:solidFill>
                <a:latin typeface="Calibri"/>
                <a:cs typeface="Calibri"/>
              </a:rPr>
              <a:t>				</a:t>
            </a:r>
            <a:r>
              <a:rPr lang="ru-RU" sz="1579" b="1" dirty="0">
                <a:solidFill>
                  <a:srgbClr val="0070C0"/>
                </a:solidFill>
                <a:latin typeface="Calibri"/>
                <a:cs typeface="Calibri"/>
              </a:rPr>
              <a:t>AFRO (АФРБ): 	</a:t>
            </a:r>
            <a:r>
              <a:rPr lang="ru-RU" sz="1579" b="1" dirty="0">
                <a:solidFill>
                  <a:srgbClr val="0070C0"/>
                </a:solidFill>
                <a:latin typeface="Calibri"/>
                <a:cs typeface="Calibri"/>
                <a:hlinkClick r:id="rId5"/>
              </a:rPr>
              <a:t>stephenm@who.int</a:t>
            </a:r>
            <a:r>
              <a:rPr lang="ru-RU" sz="1579" b="1" dirty="0">
                <a:solidFill>
                  <a:srgbClr val="0070C0"/>
                </a:solidFill>
                <a:latin typeface="Calibri"/>
                <a:cs typeface="Calibri"/>
              </a:rPr>
              <a:t>  </a:t>
            </a:r>
          </a:p>
          <a:p>
            <a:pPr defTabSz="802020">
              <a:spcBef>
                <a:spcPts val="614"/>
              </a:spcBef>
              <a:buClr>
                <a:srgbClr val="DD8047"/>
              </a:buClr>
              <a:buSzPct val="60000"/>
              <a:defRPr/>
            </a:pPr>
            <a:r>
              <a:rPr lang="ru-RU" sz="1579" b="1" dirty="0">
                <a:solidFill>
                  <a:srgbClr val="0070C0"/>
                </a:solidFill>
                <a:latin typeface="Calibri"/>
                <a:cs typeface="Calibri"/>
              </a:rPr>
              <a:t>				EMRO (ВСРБ): 	</a:t>
            </a:r>
            <a:r>
              <a:rPr lang="ru-RU" sz="1579" b="1" dirty="0">
                <a:solidFill>
                  <a:srgbClr val="0070C0"/>
                </a:solidFill>
                <a:latin typeface="Calibri"/>
                <a:cs typeface="Calibri"/>
                <a:hlinkClick r:id="rId6"/>
              </a:rPr>
              <a:t>samhourid@who.int</a:t>
            </a:r>
            <a:r>
              <a:rPr lang="ru-RU" sz="1579" b="1" dirty="0">
                <a:solidFill>
                  <a:srgbClr val="0070C0"/>
                </a:solidFill>
                <a:latin typeface="Calibri"/>
                <a:cs typeface="Calibri"/>
              </a:rPr>
              <a:t>  </a:t>
            </a:r>
          </a:p>
          <a:p>
            <a:pPr defTabSz="802020">
              <a:spcBef>
                <a:spcPts val="614"/>
              </a:spcBef>
              <a:buClr>
                <a:srgbClr val="DD8047"/>
              </a:buClr>
              <a:buSzPct val="60000"/>
              <a:defRPr/>
            </a:pPr>
            <a:r>
              <a:rPr lang="ru-RU" sz="1579" b="1" dirty="0">
                <a:solidFill>
                  <a:srgbClr val="0070C0"/>
                </a:solidFill>
                <a:latin typeface="Calibri"/>
                <a:cs typeface="Calibri"/>
              </a:rPr>
              <a:t>				EURO (ЕРБ): 	</a:t>
            </a:r>
            <a:r>
              <a:rPr lang="ru-RU" sz="1579" b="1" dirty="0">
                <a:solidFill>
                  <a:srgbClr val="0070C0"/>
                </a:solidFill>
                <a:latin typeface="Calibri"/>
                <a:cs typeface="Calibri"/>
                <a:hlinkClick r:id="rId7"/>
              </a:rPr>
              <a:t>schmidtt@who.int</a:t>
            </a:r>
            <a:r>
              <a:rPr lang="ru-RU" sz="1579" b="1" dirty="0">
                <a:solidFill>
                  <a:srgbClr val="0070C0"/>
                </a:solidFill>
                <a:latin typeface="Calibri"/>
                <a:cs typeface="Calibri"/>
              </a:rPr>
              <a:t>; </a:t>
            </a:r>
            <a:r>
              <a:rPr lang="ru-RU" sz="1579" b="1" dirty="0">
                <a:solidFill>
                  <a:srgbClr val="0070C0"/>
                </a:solidFill>
                <a:latin typeface="Calibri"/>
                <a:cs typeface="Calibri"/>
                <a:hlinkClick r:id="rId8"/>
              </a:rPr>
              <a:t>rashforda@who.int</a:t>
            </a:r>
            <a:r>
              <a:rPr lang="ru-RU" sz="1579" b="1" dirty="0">
                <a:solidFill>
                  <a:srgbClr val="0070C0"/>
                </a:solidFill>
                <a:latin typeface="Calibri"/>
                <a:cs typeface="Calibri"/>
              </a:rPr>
              <a:t> </a:t>
            </a:r>
          </a:p>
          <a:p>
            <a:pPr defTabSz="802020">
              <a:spcBef>
                <a:spcPts val="614"/>
              </a:spcBef>
              <a:buClr>
                <a:srgbClr val="DD8047"/>
              </a:buClr>
              <a:buSzPct val="60000"/>
              <a:defRPr/>
            </a:pPr>
            <a:r>
              <a:rPr lang="ru-RU" sz="1579" b="1" dirty="0">
                <a:solidFill>
                  <a:srgbClr val="0070C0"/>
                </a:solidFill>
                <a:latin typeface="Calibri"/>
                <a:cs typeface="Calibri"/>
              </a:rPr>
              <a:t>				PAHO (ПАОЗ): 	</a:t>
            </a:r>
            <a:r>
              <a:rPr lang="ru-RU" sz="1579" b="1" dirty="0">
                <a:solidFill>
                  <a:srgbClr val="0070C0"/>
                </a:solidFill>
                <a:latin typeface="Calibri"/>
                <a:cs typeface="Calibri"/>
                <a:hlinkClick r:id="rId9"/>
              </a:rPr>
              <a:t>andragro@paho.org</a:t>
            </a:r>
            <a:r>
              <a:rPr lang="ru-RU" sz="1579" b="1" dirty="0">
                <a:solidFill>
                  <a:srgbClr val="0070C0"/>
                </a:solidFill>
                <a:latin typeface="Calibri"/>
                <a:cs typeface="Calibri"/>
              </a:rPr>
              <a:t> </a:t>
            </a:r>
          </a:p>
          <a:p>
            <a:pPr defTabSz="802020">
              <a:spcBef>
                <a:spcPts val="614"/>
              </a:spcBef>
              <a:buClr>
                <a:srgbClr val="DD8047"/>
              </a:buClr>
              <a:buSzPct val="60000"/>
              <a:defRPr/>
            </a:pPr>
            <a:r>
              <a:rPr lang="ru-RU" sz="1579" b="1" dirty="0">
                <a:solidFill>
                  <a:srgbClr val="0070C0"/>
                </a:solidFill>
                <a:latin typeface="Calibri"/>
                <a:ea typeface="+mn-lt"/>
                <a:cs typeface="Calibri"/>
              </a:rPr>
              <a:t>				SEARO (ЮВАРБ): 	</a:t>
            </a:r>
            <a:r>
              <a:rPr lang="ru-RU" sz="1579" b="1" dirty="0">
                <a:solidFill>
                  <a:prstClr val="black"/>
                </a:solidFill>
                <a:latin typeface="Calibri"/>
                <a:ea typeface="+mn-lt"/>
                <a:cs typeface="Calibri"/>
                <a:hlinkClick r:id="rId10"/>
              </a:rPr>
              <a:t>hkatom@who.int</a:t>
            </a:r>
            <a:r>
              <a:rPr lang="ru-RU" sz="1579" b="1" dirty="0">
                <a:solidFill>
                  <a:prstClr val="black"/>
                </a:solidFill>
                <a:latin typeface="Calibri"/>
                <a:ea typeface="+mn-lt"/>
                <a:cs typeface="Calibri"/>
              </a:rPr>
              <a:t>; </a:t>
            </a:r>
            <a:r>
              <a:rPr lang="ru-RU" sz="1579" b="1" dirty="0">
                <a:solidFill>
                  <a:srgbClr val="0070C0"/>
                </a:solidFill>
                <a:latin typeface="Calibri"/>
                <a:ea typeface="+mn-lt"/>
                <a:cs typeface="Calibri"/>
                <a:hlinkClick r:id="rId11"/>
              </a:rPr>
              <a:t>htikem@who.int</a:t>
            </a:r>
            <a:r>
              <a:rPr lang="ru-RU" sz="1579" b="1" dirty="0">
                <a:solidFill>
                  <a:srgbClr val="0070C0"/>
                </a:solidFill>
                <a:latin typeface="Calibri"/>
                <a:ea typeface="+mn-lt"/>
                <a:cs typeface="Calibri"/>
              </a:rPr>
              <a:t>  </a:t>
            </a:r>
          </a:p>
          <a:p>
            <a:pPr defTabSz="802020">
              <a:spcBef>
                <a:spcPts val="614"/>
              </a:spcBef>
              <a:buClr>
                <a:srgbClr val="DD8047"/>
              </a:buClr>
              <a:buSzPct val="60000"/>
              <a:defRPr/>
            </a:pPr>
            <a:r>
              <a:rPr lang="ru-RU" sz="1579" b="1" dirty="0">
                <a:solidFill>
                  <a:srgbClr val="0070C0"/>
                </a:solidFill>
                <a:latin typeface="Calibri"/>
                <a:cs typeface="Calibri"/>
              </a:rPr>
              <a:t>				WPRO (ЗТОРБ): 	</a:t>
            </a:r>
            <a:r>
              <a:rPr lang="ru-RU" sz="1579" b="1" dirty="0">
                <a:solidFill>
                  <a:srgbClr val="0070C0"/>
                </a:solidFill>
                <a:latin typeface="Calibri"/>
                <a:cs typeface="Calibri"/>
                <a:hlinkClick r:id="rId12"/>
              </a:rPr>
              <a:t>eshofoniea@who.int</a:t>
            </a:r>
            <a:r>
              <a:rPr lang="ru-RU" sz="1579" b="1" dirty="0">
                <a:solidFill>
                  <a:srgbClr val="0070C0"/>
                </a:solidFill>
                <a:latin typeface="Calibri"/>
                <a:cs typeface="Calibri"/>
              </a:rPr>
              <a:t>  </a:t>
            </a: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3809524" y="4620281"/>
            <a:ext cx="2667881" cy="1889045"/>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defTabSz="802020">
              <a:lnSpc>
                <a:spcPct val="80000"/>
              </a:lnSpc>
              <a:defRPr/>
            </a:pPr>
            <a:r>
              <a:rPr lang="ru-RU" sz="1403" b="1" dirty="0">
                <a:solidFill>
                  <a:prstClr val="black"/>
                </a:solidFill>
                <a:latin typeface="Calibri"/>
              </a:rPr>
              <a:t>Более подробная информация </a:t>
            </a:r>
            <a:br>
              <a:rPr lang="en-US" sz="1403" b="1" dirty="0">
                <a:solidFill>
                  <a:prstClr val="black"/>
                </a:solidFill>
                <a:latin typeface="Calibri"/>
              </a:rPr>
            </a:br>
            <a:r>
              <a:rPr lang="ru-RU" sz="1403" b="1" dirty="0">
                <a:solidFill>
                  <a:prstClr val="black"/>
                </a:solidFill>
                <a:latin typeface="Calibri"/>
              </a:rPr>
              <a:t>о коронавирусе</a:t>
            </a:r>
          </a:p>
        </p:txBody>
      </p:sp>
      <p:pic>
        <p:nvPicPr>
          <p:cNvPr id="16" name="Picture 15">
            <a:hlinkClick r:id="rId13"/>
            <a:extLst>
              <a:ext uri="{FF2B5EF4-FFF2-40B4-BE49-F238E27FC236}">
                <a16:creationId xmlns:a16="http://schemas.microsoft.com/office/drawing/2014/main" id="{BD923BB1-F5AD-406F-BBD9-A8E464A1FDE4}"/>
              </a:ext>
            </a:extLst>
          </p:cNvPr>
          <p:cNvPicPr>
            <a:picLocks/>
          </p:cNvPicPr>
          <p:nvPr/>
        </p:nvPicPr>
        <p:blipFill>
          <a:blip r:embed="rId14" cstate="email">
            <a:alphaModFix/>
            <a:extLst>
              <a:ext uri="{28A0092B-C50C-407E-A947-70E740481C1C}">
                <a14:useLocalDpi xmlns:a14="http://schemas.microsoft.com/office/drawing/2010/main"/>
              </a:ext>
            </a:extLst>
          </a:blip>
          <a:stretch>
            <a:fillRect/>
          </a:stretch>
        </p:blipFill>
        <p:spPr>
          <a:xfrm>
            <a:off x="4740950" y="5241469"/>
            <a:ext cx="884100" cy="884100"/>
          </a:xfrm>
          <a:prstGeom prst="rect">
            <a:avLst/>
          </a:prstGeom>
        </p:spPr>
      </p:pic>
      <p:sp>
        <p:nvSpPr>
          <p:cNvPr id="19" name="Rectangle: Rounded Corners 18">
            <a:extLst>
              <a:ext uri="{FF2B5EF4-FFF2-40B4-BE49-F238E27FC236}">
                <a16:creationId xmlns:a16="http://schemas.microsoft.com/office/drawing/2014/main" id="{143DD285-C321-4EA7-9111-A30C5465E894}"/>
              </a:ext>
            </a:extLst>
          </p:cNvPr>
          <p:cNvSpPr/>
          <p:nvPr/>
        </p:nvSpPr>
        <p:spPr>
          <a:xfrm>
            <a:off x="6950710" y="4620280"/>
            <a:ext cx="2753769" cy="1889045"/>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defTabSz="802020">
              <a:lnSpc>
                <a:spcPct val="80000"/>
              </a:lnSpc>
              <a:tabLst>
                <a:tab pos="1651382" algn="r"/>
              </a:tabLst>
              <a:defRPr/>
            </a:pPr>
            <a:r>
              <a:rPr lang="ru-RU" sz="1403" b="1" dirty="0">
                <a:solidFill>
                  <a:prstClr val="black"/>
                </a:solidFill>
                <a:latin typeface="Calibri"/>
              </a:rPr>
              <a:t>Ресурсы ВОЗ </a:t>
            </a:r>
            <a:br>
              <a:rPr lang="en-US" sz="1403" b="1" dirty="0">
                <a:solidFill>
                  <a:prstClr val="black"/>
                </a:solidFill>
                <a:latin typeface="Calibri"/>
              </a:rPr>
            </a:br>
            <a:r>
              <a:rPr lang="ru-RU" sz="1403" b="1" dirty="0">
                <a:solidFill>
                  <a:prstClr val="black"/>
                </a:solidFill>
                <a:latin typeface="Calibri"/>
              </a:rPr>
              <a:t>по имитационным </a:t>
            </a:r>
            <a:br>
              <a:rPr lang="en-US" sz="1403" b="1" dirty="0">
                <a:solidFill>
                  <a:prstClr val="black"/>
                </a:solidFill>
                <a:latin typeface="Calibri"/>
              </a:rPr>
            </a:br>
            <a:r>
              <a:rPr lang="ru-RU" sz="1403" b="1" dirty="0">
                <a:solidFill>
                  <a:prstClr val="black"/>
                </a:solidFill>
                <a:latin typeface="Calibri"/>
              </a:rPr>
              <a:t>учениям</a:t>
            </a:r>
          </a:p>
          <a:p>
            <a:pPr algn="ctr" defTabSz="802020">
              <a:lnSpc>
                <a:spcPct val="80000"/>
              </a:lnSpc>
              <a:tabLst>
                <a:tab pos="1651382" algn="r"/>
              </a:tabLst>
              <a:defRPr/>
            </a:pPr>
            <a:endParaRPr lang="ru-RU" sz="1403" b="1" dirty="0">
              <a:solidFill>
                <a:prstClr val="black"/>
              </a:solidFill>
              <a:latin typeface="Calibri"/>
            </a:endParaRPr>
          </a:p>
        </p:txBody>
      </p:sp>
      <p:pic>
        <p:nvPicPr>
          <p:cNvPr id="4" name="Picture 3">
            <a:hlinkClick r:id="rId15"/>
            <a:extLst>
              <a:ext uri="{FF2B5EF4-FFF2-40B4-BE49-F238E27FC236}">
                <a16:creationId xmlns:a16="http://schemas.microsoft.com/office/drawing/2014/main" id="{8D4128EA-2D55-489B-A288-BCFD7174DEE5}"/>
              </a:ext>
            </a:extLst>
          </p:cNvPr>
          <p:cNvPicPr>
            <a:picLocks/>
          </p:cNvPicPr>
          <p:nvPr/>
        </p:nvPicPr>
        <p:blipFill>
          <a:blip r:embed="rId16"/>
          <a:stretch>
            <a:fillRect/>
          </a:stretch>
        </p:blipFill>
        <p:spPr>
          <a:xfrm>
            <a:off x="7864487" y="5254943"/>
            <a:ext cx="915675" cy="915675"/>
          </a:xfrm>
          <a:prstGeom prst="rect">
            <a:avLst/>
          </a:prstGeom>
        </p:spPr>
      </p:pic>
      <p:sp>
        <p:nvSpPr>
          <p:cNvPr id="14" name="TextBox 13">
            <a:extLst>
              <a:ext uri="{FF2B5EF4-FFF2-40B4-BE49-F238E27FC236}">
                <a16:creationId xmlns:a16="http://schemas.microsoft.com/office/drawing/2014/main" id="{E23129EC-78FD-42DC-A2CC-588997984439}"/>
              </a:ext>
            </a:extLst>
          </p:cNvPr>
          <p:cNvSpPr txBox="1"/>
          <p:nvPr/>
        </p:nvSpPr>
        <p:spPr>
          <a:xfrm>
            <a:off x="1336675" y="6146726"/>
            <a:ext cx="1597142" cy="398571"/>
          </a:xfrm>
          <a:prstGeom prst="rect">
            <a:avLst/>
          </a:prstGeom>
          <a:noFill/>
        </p:spPr>
        <p:txBody>
          <a:bodyPr wrap="square" rtlCol="0">
            <a:spAutoFit/>
          </a:bodyPr>
          <a:lstStyle/>
          <a:p>
            <a:pPr defTabSz="802020">
              <a:lnSpc>
                <a:spcPct val="80000"/>
              </a:lnSpc>
              <a:spcBef>
                <a:spcPts val="614"/>
              </a:spcBef>
              <a:buClr>
                <a:srgbClr val="DD8047"/>
              </a:buClr>
              <a:buSzPct val="60000"/>
              <a:defRPr/>
            </a:pPr>
            <a:r>
              <a:rPr lang="ru-RU" sz="1228" b="1" dirty="0">
                <a:solidFill>
                  <a:srgbClr val="0070C0"/>
                </a:solidFill>
                <a:latin typeface="Calibri"/>
                <a:cs typeface="Calibri" panose="020F0502020204030204" pitchFamily="34" charset="0"/>
              </a:rPr>
              <a:t>Сканируйте или</a:t>
            </a:r>
            <a:br>
              <a:rPr lang="ru-RU" sz="1228" b="1" dirty="0">
                <a:solidFill>
                  <a:srgbClr val="0070C0"/>
                </a:solidFill>
                <a:latin typeface="Calibri"/>
                <a:cs typeface="Calibri" panose="020F0502020204030204" pitchFamily="34" charset="0"/>
              </a:rPr>
            </a:br>
            <a:r>
              <a:rPr lang="ru-RU" sz="1228" b="1" dirty="0">
                <a:solidFill>
                  <a:srgbClr val="0070C0"/>
                </a:solidFill>
                <a:latin typeface="Calibri"/>
                <a:cs typeface="Calibri" panose="020F0502020204030204" pitchFamily="34" charset="0"/>
              </a:rPr>
              <a:t>щёлкните мышью</a:t>
            </a:r>
          </a:p>
        </p:txBody>
      </p:sp>
      <p:sp>
        <p:nvSpPr>
          <p:cNvPr id="21" name="TextBox 20">
            <a:extLst>
              <a:ext uri="{FF2B5EF4-FFF2-40B4-BE49-F238E27FC236}">
                <a16:creationId xmlns:a16="http://schemas.microsoft.com/office/drawing/2014/main" id="{E23129EC-78FD-42DC-A2CC-588997984439}"/>
              </a:ext>
            </a:extLst>
          </p:cNvPr>
          <p:cNvSpPr txBox="1"/>
          <p:nvPr/>
        </p:nvSpPr>
        <p:spPr>
          <a:xfrm>
            <a:off x="4599343" y="6123782"/>
            <a:ext cx="1597142" cy="398571"/>
          </a:xfrm>
          <a:prstGeom prst="rect">
            <a:avLst/>
          </a:prstGeom>
          <a:noFill/>
        </p:spPr>
        <p:txBody>
          <a:bodyPr wrap="square" rtlCol="0">
            <a:spAutoFit/>
          </a:bodyPr>
          <a:lstStyle/>
          <a:p>
            <a:pPr defTabSz="802020">
              <a:lnSpc>
                <a:spcPct val="80000"/>
              </a:lnSpc>
              <a:spcBef>
                <a:spcPts val="614"/>
              </a:spcBef>
              <a:buClr>
                <a:srgbClr val="DD8047"/>
              </a:buClr>
              <a:buSzPct val="60000"/>
              <a:defRPr/>
            </a:pPr>
            <a:r>
              <a:rPr lang="ru-RU" sz="1228" b="1" dirty="0">
                <a:solidFill>
                  <a:srgbClr val="0070C0"/>
                </a:solidFill>
                <a:latin typeface="Calibri"/>
                <a:cs typeface="Calibri" panose="020F0502020204030204" pitchFamily="34" charset="0"/>
              </a:rPr>
              <a:t>Сканируйте или</a:t>
            </a:r>
            <a:br>
              <a:rPr lang="ru-RU" sz="1228" b="1" dirty="0">
                <a:solidFill>
                  <a:srgbClr val="0070C0"/>
                </a:solidFill>
                <a:latin typeface="Calibri"/>
                <a:cs typeface="Calibri" panose="020F0502020204030204" pitchFamily="34" charset="0"/>
              </a:rPr>
            </a:br>
            <a:r>
              <a:rPr lang="ru-RU" sz="1228" b="1" dirty="0">
                <a:solidFill>
                  <a:srgbClr val="0070C0"/>
                </a:solidFill>
                <a:cs typeface="Calibri" panose="020F0502020204030204" pitchFamily="34" charset="0"/>
              </a:rPr>
              <a:t>щёлкните </a:t>
            </a:r>
            <a:r>
              <a:rPr lang="ru-RU" sz="1228" b="1" dirty="0">
                <a:solidFill>
                  <a:srgbClr val="0070C0"/>
                </a:solidFill>
                <a:latin typeface="Calibri"/>
                <a:cs typeface="Calibri" panose="020F0502020204030204" pitchFamily="34" charset="0"/>
              </a:rPr>
              <a:t>мышью</a:t>
            </a:r>
          </a:p>
        </p:txBody>
      </p:sp>
      <p:sp>
        <p:nvSpPr>
          <p:cNvPr id="22" name="TextBox 21">
            <a:extLst>
              <a:ext uri="{FF2B5EF4-FFF2-40B4-BE49-F238E27FC236}">
                <a16:creationId xmlns:a16="http://schemas.microsoft.com/office/drawing/2014/main" id="{E23129EC-78FD-42DC-A2CC-588997984439}"/>
              </a:ext>
            </a:extLst>
          </p:cNvPr>
          <p:cNvSpPr txBox="1"/>
          <p:nvPr/>
        </p:nvSpPr>
        <p:spPr>
          <a:xfrm>
            <a:off x="7759584" y="6123782"/>
            <a:ext cx="1597142" cy="398571"/>
          </a:xfrm>
          <a:prstGeom prst="rect">
            <a:avLst/>
          </a:prstGeom>
          <a:noFill/>
        </p:spPr>
        <p:txBody>
          <a:bodyPr wrap="square" rtlCol="0">
            <a:spAutoFit/>
          </a:bodyPr>
          <a:lstStyle/>
          <a:p>
            <a:pPr defTabSz="802020">
              <a:lnSpc>
                <a:spcPct val="80000"/>
              </a:lnSpc>
              <a:spcBef>
                <a:spcPts val="614"/>
              </a:spcBef>
              <a:buClr>
                <a:srgbClr val="DD8047"/>
              </a:buClr>
              <a:buSzPct val="60000"/>
              <a:defRPr/>
            </a:pPr>
            <a:r>
              <a:rPr lang="ru-RU" sz="1228" b="1" dirty="0">
                <a:solidFill>
                  <a:srgbClr val="0070C0"/>
                </a:solidFill>
                <a:latin typeface="Calibri"/>
                <a:cs typeface="Calibri" panose="020F0502020204030204" pitchFamily="34" charset="0"/>
              </a:rPr>
              <a:t>Сканируйте или</a:t>
            </a:r>
            <a:br>
              <a:rPr lang="ru-RU" sz="1228" b="1" dirty="0">
                <a:solidFill>
                  <a:srgbClr val="0070C0"/>
                </a:solidFill>
                <a:latin typeface="Calibri"/>
                <a:cs typeface="Calibri" panose="020F0502020204030204" pitchFamily="34" charset="0"/>
              </a:rPr>
            </a:br>
            <a:r>
              <a:rPr lang="ru-RU" sz="1228" b="1" dirty="0">
                <a:solidFill>
                  <a:srgbClr val="0070C0"/>
                </a:solidFill>
                <a:cs typeface="Calibri" panose="020F0502020204030204" pitchFamily="34" charset="0"/>
              </a:rPr>
              <a:t>щёлкните </a:t>
            </a:r>
            <a:r>
              <a:rPr lang="ru-RU" sz="1228" b="1" dirty="0">
                <a:solidFill>
                  <a:srgbClr val="0070C0"/>
                </a:solidFill>
                <a:latin typeface="Calibri"/>
                <a:cs typeface="Calibri" panose="020F0502020204030204" pitchFamily="34" charset="0"/>
              </a:rPr>
              <a:t>мышью</a:t>
            </a:r>
          </a:p>
        </p:txBody>
      </p:sp>
      <p:sp>
        <p:nvSpPr>
          <p:cNvPr id="18" name="object 24">
            <a:extLst>
              <a:ext uri="{FF2B5EF4-FFF2-40B4-BE49-F238E27FC236}">
                <a16:creationId xmlns:a16="http://schemas.microsoft.com/office/drawing/2014/main" id="{B9A53B36-990E-4CE3-B616-433550EFF54D}"/>
              </a:ext>
            </a:extLst>
          </p:cNvPr>
          <p:cNvSpPr txBox="1">
            <a:spLocks noGrp="1"/>
          </p:cNvSpPr>
          <p:nvPr>
            <p:ph type="title"/>
          </p:nvPr>
        </p:nvSpPr>
        <p:spPr>
          <a:xfrm>
            <a:off x="3610922" y="11683"/>
            <a:ext cx="3471555" cy="665480"/>
          </a:xfrm>
          <a:prstGeom prst="rect">
            <a:avLst/>
          </a:prstGeom>
        </p:spPr>
        <p:txBody>
          <a:bodyPr vert="horz" wrap="square" lIns="0" tIns="12700" rIns="0" bIns="0" rtlCol="0">
            <a:spAutoFit/>
          </a:bodyPr>
          <a:lstStyle/>
          <a:p>
            <a:pPr marL="111760">
              <a:lnSpc>
                <a:spcPct val="100000"/>
              </a:lnSpc>
              <a:spcBef>
                <a:spcPts val="100"/>
              </a:spcBef>
            </a:pPr>
            <a:r>
              <a:rPr lang="ru-RU" dirty="0"/>
              <a:t>СПАСИБО!</a:t>
            </a:r>
          </a:p>
        </p:txBody>
      </p:sp>
      <p:sp>
        <p:nvSpPr>
          <p:cNvPr id="20" name="object 18">
            <a:extLst>
              <a:ext uri="{FF2B5EF4-FFF2-40B4-BE49-F238E27FC236}">
                <a16:creationId xmlns:a16="http://schemas.microsoft.com/office/drawing/2014/main" id="{85825D8D-FF78-4807-B43B-0DA4646F0723}"/>
              </a:ext>
            </a:extLst>
          </p:cNvPr>
          <p:cNvSpPr txBox="1"/>
          <p:nvPr/>
        </p:nvSpPr>
        <p:spPr>
          <a:xfrm>
            <a:off x="76572" y="7303007"/>
            <a:ext cx="1928551" cy="182101"/>
          </a:xfrm>
          <a:prstGeom prst="rect">
            <a:avLst/>
          </a:prstGeom>
        </p:spPr>
        <p:txBody>
          <a:bodyPr vert="horz" wrap="square" lIns="0" tIns="12700" rIns="0" bIns="0" rtlCol="0">
            <a:spAutoFit/>
          </a:bodyPr>
          <a:lstStyle/>
          <a:p>
            <a:pPr marL="12700">
              <a:lnSpc>
                <a:spcPct val="100000"/>
              </a:lnSpc>
              <a:spcBef>
                <a:spcPts val="100"/>
              </a:spcBef>
            </a:pPr>
            <a:r>
              <a:rPr lang="ru-RU" sz="1100" b="1" dirty="0">
                <a:solidFill>
                  <a:srgbClr val="FFFFFF"/>
                </a:solidFill>
                <a:latin typeface="Arial"/>
                <a:cs typeface="Arial"/>
              </a:rPr>
              <a:t>ИМИТАЦИОННЫЕ УЧЕНИЯ</a:t>
            </a:r>
          </a:p>
        </p:txBody>
      </p:sp>
      <p:sp>
        <p:nvSpPr>
          <p:cNvPr id="23" name="object 19">
            <a:extLst>
              <a:ext uri="{FF2B5EF4-FFF2-40B4-BE49-F238E27FC236}">
                <a16:creationId xmlns:a16="http://schemas.microsoft.com/office/drawing/2014/main" id="{C7AD5F74-AD24-45E3-85F6-3E5DBC42558C}"/>
              </a:ext>
            </a:extLst>
          </p:cNvPr>
          <p:cNvSpPr txBox="1"/>
          <p:nvPr/>
        </p:nvSpPr>
        <p:spPr>
          <a:xfrm>
            <a:off x="2115585" y="7278439"/>
            <a:ext cx="2269490" cy="294953"/>
          </a:xfrm>
          <a:prstGeom prst="rect">
            <a:avLst/>
          </a:prstGeom>
        </p:spPr>
        <p:txBody>
          <a:bodyPr vert="horz" wrap="square" lIns="0" tIns="12700" rIns="0" bIns="0" rtlCol="0">
            <a:spAutoFit/>
          </a:bodyPr>
          <a:lstStyle/>
          <a:p>
            <a:pPr marL="12700">
              <a:lnSpc>
                <a:spcPts val="1100"/>
              </a:lnSpc>
              <a:spcBef>
                <a:spcPts val="100"/>
              </a:spcBef>
            </a:pPr>
            <a:r>
              <a:rPr lang="ru-RU" sz="1050" b="1" dirty="0">
                <a:solidFill>
                  <a:srgbClr val="FFFFFF"/>
                </a:solidFill>
                <a:latin typeface="Arial"/>
                <a:cs typeface="Arial"/>
              </a:rPr>
              <a:t>НОВАЯ КОРОНАВИРУСНАЯ ИНФЕКЦИЯ (COVID-19)</a:t>
            </a:r>
          </a:p>
        </p:txBody>
      </p:sp>
      <p:sp>
        <p:nvSpPr>
          <p:cNvPr id="24" name="object 20">
            <a:extLst>
              <a:ext uri="{FF2B5EF4-FFF2-40B4-BE49-F238E27FC236}">
                <a16:creationId xmlns:a16="http://schemas.microsoft.com/office/drawing/2014/main" id="{F5AEC067-AEBC-43C6-BF68-CAEB2D0AF341}"/>
              </a:ext>
            </a:extLst>
          </p:cNvPr>
          <p:cNvSpPr txBox="1"/>
          <p:nvPr/>
        </p:nvSpPr>
        <p:spPr>
          <a:xfrm>
            <a:off x="9612215" y="7365999"/>
            <a:ext cx="897562" cy="182101"/>
          </a:xfrm>
          <a:prstGeom prst="rect">
            <a:avLst/>
          </a:prstGeom>
        </p:spPr>
        <p:txBody>
          <a:bodyPr vert="horz" wrap="square" lIns="0" tIns="12700" rIns="0" bIns="0" rtlCol="0">
            <a:spAutoFit/>
          </a:bodyPr>
          <a:lstStyle/>
          <a:p>
            <a:pPr marL="12700">
              <a:lnSpc>
                <a:spcPct val="100000"/>
              </a:lnSpc>
              <a:spcBef>
                <a:spcPts val="100"/>
              </a:spcBef>
            </a:pPr>
            <a:r>
              <a:rPr lang="ru-RU" sz="1100" b="1" dirty="0">
                <a:solidFill>
                  <a:srgbClr val="FFFFFF"/>
                </a:solidFill>
                <a:latin typeface="Arial"/>
                <a:cs typeface="Arial"/>
              </a:rPr>
              <a:t>страница 35</a:t>
            </a:r>
          </a:p>
        </p:txBody>
      </p:sp>
    </p:spTree>
    <p:extLst>
      <p:ext uri="{BB962C8B-B14F-4D97-AF65-F5344CB8AC3E}">
        <p14:creationId xmlns:p14="http://schemas.microsoft.com/office/powerpoint/2010/main" val="308803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dirty="0"/>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3" cstate="print"/>
              <a:stretch>
                <a:fillRect/>
              </a:stretch>
            </a:blipFill>
          </p:spPr>
          <p:txBody>
            <a:bodyPr wrap="square" lIns="0" tIns="0" rIns="0" bIns="0" rtlCol="0"/>
            <a:lstStyle/>
            <a:p>
              <a:endParaRPr dirty="0"/>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dirty="0"/>
            </a:p>
          </p:txBody>
        </p:sp>
      </p:grpSp>
      <p:sp>
        <p:nvSpPr>
          <p:cNvPr id="6" name="object 6"/>
          <p:cNvSpPr/>
          <p:nvPr/>
        </p:nvSpPr>
        <p:spPr>
          <a:xfrm>
            <a:off x="5347755" y="2976562"/>
            <a:ext cx="5142584" cy="3161157"/>
          </a:xfrm>
          <a:prstGeom prst="rect">
            <a:avLst/>
          </a:prstGeom>
          <a:blipFill>
            <a:blip r:embed="rId4" cstate="print"/>
            <a:stretch>
              <a:fillRect/>
            </a:stretch>
          </a:blipFill>
        </p:spPr>
        <p:txBody>
          <a:bodyPr wrap="square" lIns="0" tIns="0" rIns="0" bIns="0" rtlCol="0"/>
          <a:lstStyle/>
          <a:p>
            <a:endParaRPr dirty="0"/>
          </a:p>
        </p:txBody>
      </p:sp>
      <p:sp>
        <p:nvSpPr>
          <p:cNvPr id="7" name="object 7"/>
          <p:cNvSpPr txBox="1"/>
          <p:nvPr/>
        </p:nvSpPr>
        <p:spPr>
          <a:xfrm>
            <a:off x="420935" y="889000"/>
            <a:ext cx="9848850" cy="6021520"/>
          </a:xfrm>
          <a:prstGeom prst="rect">
            <a:avLst/>
          </a:prstGeom>
        </p:spPr>
        <p:txBody>
          <a:bodyPr vert="horz" wrap="square" lIns="0" tIns="12700" rIns="0" bIns="0" rtlCol="0">
            <a:spAutoFit/>
          </a:bodyPr>
          <a:lstStyle/>
          <a:p>
            <a:pPr marL="1148715">
              <a:lnSpc>
                <a:spcPct val="100000"/>
              </a:lnSpc>
              <a:spcBef>
                <a:spcPts val="100"/>
              </a:spcBef>
            </a:pPr>
            <a:r>
              <a:rPr lang="ru-RU" sz="2000" b="1" dirty="0">
                <a:solidFill>
                  <a:srgbClr val="005D85"/>
                </a:solidFill>
                <a:latin typeface="Arial"/>
                <a:cs typeface="Arial"/>
              </a:rPr>
              <a:t>ВОЗ предоставляет актуальные и точные рекомендации</a:t>
            </a:r>
          </a:p>
          <a:p>
            <a:pPr marL="1148715">
              <a:lnSpc>
                <a:spcPct val="100000"/>
              </a:lnSpc>
              <a:spcBef>
                <a:spcPts val="100"/>
              </a:spcBef>
            </a:pPr>
            <a:endParaRPr lang="ru-RU" sz="2000" b="1" dirty="0">
              <a:solidFill>
                <a:srgbClr val="005D85"/>
              </a:solidFill>
              <a:latin typeface="Arial"/>
              <a:cs typeface="Arial"/>
            </a:endParaRPr>
          </a:p>
          <a:p>
            <a:pPr marL="12700" marR="5080">
              <a:lnSpc>
                <a:spcPts val="2110"/>
              </a:lnSpc>
            </a:pPr>
            <a:r>
              <a:rPr lang="ru-RU" i="1" dirty="0">
                <a:latin typeface="Arial"/>
                <a:cs typeface="Arial"/>
              </a:rPr>
              <a:t>Во время чрезвычайных ситуаций в области здравоохранения, таких как пандемия COVID-19, одна из важнейших функций ВОЗ заключается в сборе данных и результатов исследований во всем мире, их оценке и последующем консультировании стран в отношении ответных действий.</a:t>
            </a:r>
          </a:p>
          <a:p>
            <a:pPr marL="55244" marR="5251450" indent="-635" algn="just">
              <a:lnSpc>
                <a:spcPct val="97800"/>
              </a:lnSpc>
              <a:spcBef>
                <a:spcPts val="1764"/>
              </a:spcBef>
            </a:pPr>
            <a:r>
              <a:rPr lang="ru-RU" i="1" dirty="0">
                <a:latin typeface="Arial"/>
                <a:cs typeface="Arial"/>
              </a:rPr>
              <a:t>С января 2020 г. ВОЗ опубликовала свыше 100 документов, посвященных COVID-19.  Более половины из них </a:t>
            </a:r>
            <a:r>
              <a:rPr lang="ru-RU" i="1" dirty="0">
                <a:latin typeface="Calibri" panose="020F0502020204030204" pitchFamily="34" charset="0"/>
                <a:cs typeface="Arial"/>
              </a:rPr>
              <a:t>‒</a:t>
            </a:r>
            <a:r>
              <a:rPr lang="ru-RU" i="1" dirty="0">
                <a:latin typeface="Arial"/>
                <a:cs typeface="Arial"/>
              </a:rPr>
              <a:t> это технические руководящие указания по следующим проблемам: выявление и тестирование заболевших; безопасное оказание надлежащей помощи заболевшим в зависимости от тяжести заболевания; отслеживание и помещение на карантин контактных лиц; профилактика передачи инфекции от человека к человеку; охрана здоровья работников здравоохранения, а также содействие общинам в организации мер реагирования.</a:t>
            </a:r>
          </a:p>
        </p:txBody>
      </p:sp>
      <p:sp>
        <p:nvSpPr>
          <p:cNvPr id="8" name="object 8"/>
          <p:cNvSpPr txBox="1">
            <a:spLocks noGrp="1"/>
          </p:cNvSpPr>
          <p:nvPr>
            <p:ph type="title"/>
          </p:nvPr>
        </p:nvSpPr>
        <p:spPr>
          <a:xfrm>
            <a:off x="203048" y="101340"/>
            <a:ext cx="10487672" cy="382156"/>
          </a:xfrm>
          <a:prstGeom prst="rect">
            <a:avLst/>
          </a:prstGeom>
        </p:spPr>
        <p:txBody>
          <a:bodyPr vert="horz" wrap="square" lIns="0" tIns="12700" rIns="0" bIns="0" rtlCol="0">
            <a:spAutoFit/>
          </a:bodyPr>
          <a:lstStyle/>
          <a:p>
            <a:pPr marL="12700">
              <a:lnSpc>
                <a:spcPct val="100000"/>
              </a:lnSpc>
              <a:spcBef>
                <a:spcPts val="100"/>
              </a:spcBef>
            </a:pPr>
            <a:r>
              <a:rPr lang="ru-RU" sz="2400" dirty="0"/>
              <a:t>        Руководство по обеспечению готовности и реагированию</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1791" y="53340"/>
            <a:ext cx="10326509" cy="443711"/>
          </a:xfrm>
          <a:prstGeom prst="rect">
            <a:avLst/>
          </a:prstGeom>
        </p:spPr>
        <p:txBody>
          <a:bodyPr vert="horz" wrap="square" lIns="0" tIns="12700" rIns="0" bIns="0" rtlCol="0">
            <a:spAutoFit/>
          </a:bodyPr>
          <a:lstStyle/>
          <a:p>
            <a:pPr marL="12700">
              <a:lnSpc>
                <a:spcPct val="100000"/>
              </a:lnSpc>
              <a:spcBef>
                <a:spcPts val="100"/>
              </a:spcBef>
            </a:pPr>
            <a:r>
              <a:rPr lang="ru-RU" sz="2800" dirty="0"/>
              <a:t>В чем суть кабинетных учений (ТТХ)?</a:t>
            </a:r>
            <a:endParaRPr lang="ru-RU" sz="3200" dirty="0"/>
          </a:p>
        </p:txBody>
      </p:sp>
      <p:sp>
        <p:nvSpPr>
          <p:cNvPr id="5" name="object 5"/>
          <p:cNvSpPr txBox="1">
            <a:spLocks noGrp="1"/>
          </p:cNvSpPr>
          <p:nvPr>
            <p:ph type="ftr" sz="quarter" idx="5"/>
          </p:nvPr>
        </p:nvSpPr>
        <p:spPr>
          <a:xfrm>
            <a:off x="65580" y="7325423"/>
            <a:ext cx="1852120" cy="154209"/>
          </a:xfrm>
          <a:prstGeom prst="rect">
            <a:avLst/>
          </a:prstGeom>
        </p:spPr>
        <p:txBody>
          <a:bodyPr vert="horz" wrap="square" lIns="0" tIns="0" rIns="0" bIns="0" rtlCol="0">
            <a:spAutoFit/>
          </a:bodyPr>
          <a:lstStyle/>
          <a:p>
            <a:pPr marL="12700">
              <a:lnSpc>
                <a:spcPts val="1315"/>
              </a:lnSpc>
            </a:pPr>
            <a:r>
              <a:rPr lang="ru-RU" sz="1000" dirty="0"/>
              <a:t>ИМИТАЦИОННЫЕ УЧЕНИЯ</a:t>
            </a:r>
          </a:p>
        </p:txBody>
      </p:sp>
      <p:sp>
        <p:nvSpPr>
          <p:cNvPr id="3" name="object 3"/>
          <p:cNvSpPr txBox="1">
            <a:spLocks noGrp="1"/>
          </p:cNvSpPr>
          <p:nvPr>
            <p:ph type="body" idx="1"/>
          </p:nvPr>
        </p:nvSpPr>
        <p:spPr>
          <a:prstGeom prst="rect">
            <a:avLst/>
          </a:prstGeom>
        </p:spPr>
        <p:txBody>
          <a:bodyPr vert="horz" wrap="square" lIns="0" tIns="55244" rIns="0" bIns="0" rtlCol="0">
            <a:spAutoFit/>
          </a:bodyPr>
          <a:lstStyle/>
          <a:p>
            <a:pPr marL="19050" marR="5080" algn="ctr">
              <a:lnSpc>
                <a:spcPct val="88800"/>
              </a:lnSpc>
              <a:spcBef>
                <a:spcPts val="434"/>
              </a:spcBef>
            </a:pPr>
            <a:r>
              <a:rPr lang="ru-RU" b="1" dirty="0">
                <a:solidFill>
                  <a:srgbClr val="005D85"/>
                </a:solidFill>
                <a:latin typeface="Calibri"/>
                <a:cs typeface="Calibri"/>
              </a:rPr>
              <a:t>Кабинетное упражнение (TTX) </a:t>
            </a:r>
            <a:r>
              <a:rPr lang="ru-RU" dirty="0"/>
              <a:t>– это дискуссионное мероприятие с использованием прогрессивного имитационного сценария, включающего подробно прописанные блоки информации, которое позволяет участникам рассмотреть воздействие потенциальной чрезвычайной ситуации на существующие планы, процедуры и возможности.</a:t>
            </a:r>
          </a:p>
          <a:p>
            <a:pPr marL="6350">
              <a:lnSpc>
                <a:spcPct val="100000"/>
              </a:lnSpc>
              <a:spcBef>
                <a:spcPts val="15"/>
              </a:spcBef>
            </a:pPr>
            <a:endParaRPr sz="2550" dirty="0"/>
          </a:p>
          <a:p>
            <a:pPr marL="250190" marR="234315" algn="ctr">
              <a:lnSpc>
                <a:spcPts val="2620"/>
              </a:lnSpc>
            </a:pPr>
            <a:r>
              <a:rPr lang="ru-RU" dirty="0"/>
              <a:t>«TTX позволяет </a:t>
            </a:r>
            <a:r>
              <a:rPr lang="ru-RU" b="1" dirty="0">
                <a:solidFill>
                  <a:srgbClr val="005D85"/>
                </a:solidFill>
                <a:latin typeface="Calibri"/>
                <a:cs typeface="Calibri"/>
              </a:rPr>
              <a:t>смоделировать чрезвычайную ситуацию </a:t>
            </a:r>
            <a:r>
              <a:rPr lang="ru-RU" dirty="0"/>
              <a:t>в неформальной и свободной от стресса обстановке».</a:t>
            </a:r>
          </a:p>
        </p:txBody>
      </p:sp>
      <p:sp>
        <p:nvSpPr>
          <p:cNvPr id="4" name="object 4"/>
          <p:cNvSpPr txBox="1"/>
          <p:nvPr/>
        </p:nvSpPr>
        <p:spPr>
          <a:xfrm>
            <a:off x="2298700" y="5623176"/>
            <a:ext cx="6297035" cy="456535"/>
          </a:xfrm>
          <a:prstGeom prst="rect">
            <a:avLst/>
          </a:prstGeom>
        </p:spPr>
        <p:txBody>
          <a:bodyPr vert="horz" wrap="square" lIns="0" tIns="12700" rIns="0" bIns="0" rtlCol="0">
            <a:spAutoFit/>
          </a:bodyPr>
          <a:lstStyle/>
          <a:p>
            <a:pPr marL="12700">
              <a:lnSpc>
                <a:spcPct val="100000"/>
              </a:lnSpc>
              <a:spcBef>
                <a:spcPts val="100"/>
              </a:spcBef>
            </a:pPr>
            <a:endParaRPr lang="ru-RU" sz="1400" dirty="0">
              <a:latin typeface="Arial"/>
              <a:cs typeface="Arial"/>
            </a:endParaRPr>
          </a:p>
          <a:p>
            <a:pPr marL="12700">
              <a:lnSpc>
                <a:spcPct val="100000"/>
              </a:lnSpc>
              <a:spcBef>
                <a:spcPts val="100"/>
              </a:spcBef>
            </a:pPr>
            <a:r>
              <a:rPr lang="ru-RU" sz="1400" dirty="0">
                <a:latin typeface="Arial"/>
                <a:cs typeface="Arial"/>
              </a:rPr>
              <a:t>Пособие ВОЗ по организации и проведению имитационных учений, 2017 г.</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6634" y="86868"/>
            <a:ext cx="10536765" cy="443711"/>
          </a:xfrm>
          <a:prstGeom prst="rect">
            <a:avLst/>
          </a:prstGeom>
        </p:spPr>
        <p:txBody>
          <a:bodyPr vert="horz" wrap="square" lIns="0" tIns="12700" rIns="0" bIns="0" rtlCol="0">
            <a:spAutoFit/>
          </a:bodyPr>
          <a:lstStyle/>
          <a:p>
            <a:pPr marL="12700">
              <a:lnSpc>
                <a:spcPct val="100000"/>
              </a:lnSpc>
              <a:spcBef>
                <a:spcPts val="100"/>
              </a:spcBef>
            </a:pPr>
            <a:r>
              <a:rPr lang="ru-RU" sz="2800" dirty="0">
                <a:latin typeface="+mj-lt"/>
                <a:cs typeface="Calibri" panose="020F0502020204030204" pitchFamily="34" charset="0"/>
              </a:rPr>
              <a:t>Концепция и предназначение</a:t>
            </a:r>
            <a:endParaRPr lang="ru-RU" sz="3200" dirty="0"/>
          </a:p>
        </p:txBody>
      </p:sp>
      <p:sp>
        <p:nvSpPr>
          <p:cNvPr id="3" name="object 3"/>
          <p:cNvSpPr txBox="1"/>
          <p:nvPr/>
        </p:nvSpPr>
        <p:spPr>
          <a:xfrm>
            <a:off x="178121" y="731982"/>
            <a:ext cx="5843712" cy="6452279"/>
          </a:xfrm>
          <a:prstGeom prst="rect">
            <a:avLst/>
          </a:prstGeom>
        </p:spPr>
        <p:txBody>
          <a:bodyPr vert="horz" wrap="square" lIns="0" tIns="79375" rIns="0" bIns="0" rtlCol="0">
            <a:spAutoFit/>
          </a:bodyPr>
          <a:lstStyle/>
          <a:p>
            <a:pPr marL="50800">
              <a:lnSpc>
                <a:spcPct val="100000"/>
              </a:lnSpc>
              <a:spcBef>
                <a:spcPts val="625"/>
              </a:spcBef>
            </a:pPr>
            <a:r>
              <a:rPr lang="ru-RU" sz="1400" b="1" dirty="0">
                <a:solidFill>
                  <a:srgbClr val="005D85"/>
                </a:solidFill>
                <a:latin typeface="Roboto"/>
                <a:cs typeface="Roboto"/>
              </a:rPr>
              <a:t>Структура учения</a:t>
            </a:r>
          </a:p>
          <a:p>
            <a:pPr marL="50800" marR="509905">
              <a:lnSpc>
                <a:spcPct val="78900"/>
              </a:lnSpc>
              <a:spcBef>
                <a:spcPts val="1010"/>
              </a:spcBef>
            </a:pPr>
            <a:r>
              <a:rPr lang="ru-RU" sz="1400" dirty="0">
                <a:latin typeface="Roboto"/>
                <a:cs typeface="Roboto"/>
              </a:rPr>
              <a:t>Это учение основано на последних руководствах ВОЗ по ЗЗНС в условиях COVID-19, включая:</a:t>
            </a:r>
          </a:p>
          <a:p>
            <a:pPr marL="50800" marR="509905">
              <a:lnSpc>
                <a:spcPct val="78900"/>
              </a:lnSpc>
              <a:spcBef>
                <a:spcPts val="1010"/>
              </a:spcBef>
            </a:pPr>
            <a:endParaRPr lang="ru-RU" sz="1400" dirty="0">
              <a:latin typeface="Roboto"/>
              <a:cs typeface="Roboto"/>
            </a:endParaRPr>
          </a:p>
          <a:p>
            <a:pPr marL="382270" marR="130810" indent="-342900">
              <a:lnSpc>
                <a:spcPct val="101000"/>
              </a:lnSpc>
              <a:spcBef>
                <a:spcPts val="5"/>
              </a:spcBef>
              <a:buClr>
                <a:srgbClr val="000000"/>
              </a:buClr>
              <a:buFont typeface="Wingdings" panose="05000000000000000000" pitchFamily="2" charset="2"/>
              <a:buChar char="§"/>
              <a:tabLst>
                <a:tab pos="382270" algn="l"/>
                <a:tab pos="382905" algn="l"/>
              </a:tabLst>
            </a:pPr>
            <a:r>
              <a:rPr lang="ru-RU" sz="1400" dirty="0">
                <a:latin typeface="Roboto"/>
                <a:hlinkClick r:id="rId3"/>
              </a:rPr>
              <a:t>Принципы реализации и корректировки мер по защите здоровья населения и социальных мер в связи с распространением COVID-19. Временные рекомендации</a:t>
            </a:r>
            <a:r>
              <a:rPr lang="ru-RU" sz="1400" dirty="0">
                <a:latin typeface="Roboto"/>
              </a:rPr>
              <a:t>, 4 ноября 2020 г.</a:t>
            </a:r>
          </a:p>
          <a:p>
            <a:pPr marL="382270" marR="186690" indent="-342900">
              <a:lnSpc>
                <a:spcPts val="2300"/>
              </a:lnSpc>
              <a:spcBef>
                <a:spcPts val="60"/>
              </a:spcBef>
              <a:buClr>
                <a:srgbClr val="000000"/>
              </a:buClr>
              <a:buFont typeface="Wingdings" panose="05000000000000000000" pitchFamily="2" charset="2"/>
              <a:buChar char="§"/>
              <a:tabLst>
                <a:tab pos="382270" algn="l"/>
                <a:tab pos="382905" algn="l"/>
              </a:tabLst>
            </a:pPr>
            <a:r>
              <a:rPr lang="ru-RU" sz="1400" dirty="0">
                <a:latin typeface="Roboto"/>
                <a:hlinkClick r:id="rId4"/>
              </a:rPr>
              <a:t>Рекомендации по принятию мер по защите здоровья в образовательных учреждениях в связи с распространением COVID-19</a:t>
            </a:r>
            <a:r>
              <a:rPr lang="ru-RU" sz="1400" dirty="0">
                <a:latin typeface="Roboto"/>
              </a:rPr>
              <a:t>, сентябрь 2020 г.</a:t>
            </a:r>
          </a:p>
          <a:p>
            <a:pPr marL="382270" marR="628015" indent="-342900">
              <a:lnSpc>
                <a:spcPts val="2300"/>
              </a:lnSpc>
              <a:spcBef>
                <a:spcPts val="5"/>
              </a:spcBef>
              <a:buClr>
                <a:srgbClr val="000000"/>
              </a:buClr>
              <a:buFont typeface="Wingdings" panose="05000000000000000000" pitchFamily="2" charset="2"/>
              <a:buChar char="§"/>
              <a:tabLst>
                <a:tab pos="382270" algn="l"/>
                <a:tab pos="382905" algn="l"/>
              </a:tabLst>
            </a:pPr>
            <a:r>
              <a:rPr lang="ru-RU" sz="1400" dirty="0">
                <a:latin typeface="Roboto"/>
                <a:cs typeface="Roboto"/>
                <a:hlinkClick r:id="rId5"/>
              </a:rPr>
              <a:t>Рекомендации по принятию мер по защите здоровья населения и социальных мер на рабочих местах в связи с распространением COVID-19</a:t>
            </a:r>
            <a:r>
              <a:rPr lang="ru-RU" sz="1400" dirty="0">
                <a:latin typeface="Roboto"/>
                <a:cs typeface="Roboto"/>
              </a:rPr>
              <a:t>, май 2020 г.</a:t>
            </a:r>
          </a:p>
          <a:p>
            <a:pPr>
              <a:lnSpc>
                <a:spcPct val="100000"/>
              </a:lnSpc>
              <a:spcBef>
                <a:spcPts val="45"/>
              </a:spcBef>
            </a:pPr>
            <a:endParaRPr sz="1400" dirty="0">
              <a:latin typeface="Roboto"/>
              <a:cs typeface="Roboto"/>
            </a:endParaRPr>
          </a:p>
          <a:p>
            <a:pPr marL="50800">
              <a:lnSpc>
                <a:spcPct val="100000"/>
              </a:lnSpc>
            </a:pPr>
            <a:r>
              <a:rPr lang="ru-RU" sz="1400" b="1" dirty="0">
                <a:solidFill>
                  <a:srgbClr val="005D85"/>
                </a:solidFill>
                <a:latin typeface="Roboto"/>
                <a:cs typeface="Roboto"/>
              </a:rPr>
              <a:t>Цель</a:t>
            </a:r>
          </a:p>
          <a:p>
            <a:pPr marL="50800" marR="43180">
              <a:lnSpc>
                <a:spcPts val="2300"/>
              </a:lnSpc>
              <a:spcBef>
                <a:spcPts val="60"/>
              </a:spcBef>
            </a:pPr>
            <a:r>
              <a:rPr lang="ru-RU" sz="1400" dirty="0">
                <a:latin typeface="Roboto"/>
                <a:cs typeface="Roboto"/>
              </a:rPr>
              <a:t>Цель данных учений заключается в том, чтобы сформировать понимание, и содействовать борьбе с продолжающимися (местными) вспышками COVID-19 в стране при одновременном сведении к минимуму отрицательных последствий для общественной и экономической жизни посредством эффективной реализации мер для защиты здоровья населения и социальных мер (ЗЗНС).</a:t>
            </a:r>
          </a:p>
          <a:p>
            <a:pPr marL="50800">
              <a:lnSpc>
                <a:spcPct val="100000"/>
              </a:lnSpc>
              <a:spcBef>
                <a:spcPts val="55"/>
              </a:spcBef>
            </a:pPr>
            <a:endParaRPr lang="ru-RU" sz="1400" dirty="0">
              <a:latin typeface="Roboto"/>
              <a:cs typeface="Roboto"/>
            </a:endParaRPr>
          </a:p>
        </p:txBody>
      </p:sp>
      <p:grpSp>
        <p:nvGrpSpPr>
          <p:cNvPr id="4" name="object 4"/>
          <p:cNvGrpSpPr/>
          <p:nvPr/>
        </p:nvGrpSpPr>
        <p:grpSpPr>
          <a:xfrm>
            <a:off x="5715000" y="499872"/>
            <a:ext cx="4977765" cy="6297295"/>
            <a:chOff x="5715000" y="499872"/>
            <a:chExt cx="4977765" cy="6297295"/>
          </a:xfrm>
        </p:grpSpPr>
        <p:sp>
          <p:nvSpPr>
            <p:cNvPr id="5" name="object 5"/>
            <p:cNvSpPr/>
            <p:nvPr/>
          </p:nvSpPr>
          <p:spPr>
            <a:xfrm>
              <a:off x="5715000" y="499872"/>
              <a:ext cx="4605528" cy="3066288"/>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6" name="object 6"/>
            <p:cNvSpPr/>
            <p:nvPr/>
          </p:nvSpPr>
          <p:spPr>
            <a:xfrm>
              <a:off x="5910266" y="694401"/>
              <a:ext cx="4019152" cy="2479250"/>
            </a:xfrm>
            <a:prstGeom prst="rect">
              <a:avLst/>
            </a:prstGeom>
            <a:blipFill>
              <a:blip r:embed="rId7" cstate="print"/>
              <a:stretch>
                <a:fillRect/>
              </a:stretch>
            </a:blipFill>
          </p:spPr>
          <p:txBody>
            <a:bodyPr wrap="square" lIns="0" tIns="0" rIns="0" bIns="0" rtlCol="0"/>
            <a:lstStyle/>
            <a:p>
              <a:endParaRPr dirty="0"/>
            </a:p>
          </p:txBody>
        </p:sp>
        <p:sp>
          <p:nvSpPr>
            <p:cNvPr id="7" name="object 7"/>
            <p:cNvSpPr/>
            <p:nvPr/>
          </p:nvSpPr>
          <p:spPr>
            <a:xfrm>
              <a:off x="6096000" y="2484120"/>
              <a:ext cx="4264152" cy="2456687"/>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8" name="object 8"/>
            <p:cNvSpPr/>
            <p:nvPr/>
          </p:nvSpPr>
          <p:spPr>
            <a:xfrm>
              <a:off x="6394704" y="4108704"/>
              <a:ext cx="4297680" cy="2688336"/>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grpSp>
      <p:sp>
        <p:nvSpPr>
          <p:cNvPr id="9" name="object 9"/>
          <p:cNvSpPr txBox="1">
            <a:spLocks noGrp="1"/>
          </p:cNvSpPr>
          <p:nvPr>
            <p:ph type="ftr" sz="quarter" idx="5"/>
          </p:nvPr>
        </p:nvSpPr>
        <p:spPr>
          <a:xfrm>
            <a:off x="65580" y="7325423"/>
            <a:ext cx="2004520" cy="166712"/>
          </a:xfrm>
          <a:prstGeom prst="rect">
            <a:avLst/>
          </a:prstGeom>
        </p:spPr>
        <p:txBody>
          <a:bodyPr vert="horz" wrap="square" lIns="0" tIns="0" rIns="0" bIns="0" rtlCol="0">
            <a:spAutoFit/>
          </a:bodyPr>
          <a:lstStyle/>
          <a:p>
            <a:pPr marL="12700">
              <a:lnSpc>
                <a:spcPts val="1315"/>
              </a:lnSpc>
            </a:pPr>
            <a:r>
              <a:rPr lang="ru-RU" sz="1000" dirty="0"/>
              <a:t>ИМИТАЦИОННЫ</a:t>
            </a:r>
            <a:r>
              <a:rPr lang="ru-RU" sz="1100" dirty="0"/>
              <a:t>Е УЧЕНИЯ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1053" y="92092"/>
            <a:ext cx="5649595" cy="443711"/>
          </a:xfrm>
          <a:prstGeom prst="rect">
            <a:avLst/>
          </a:prstGeom>
        </p:spPr>
        <p:txBody>
          <a:bodyPr vert="horz" wrap="square" lIns="0" tIns="12700" rIns="0" bIns="0" rtlCol="0">
            <a:spAutoFit/>
          </a:bodyPr>
          <a:lstStyle/>
          <a:p>
            <a:pPr marL="12700">
              <a:lnSpc>
                <a:spcPct val="100000"/>
              </a:lnSpc>
              <a:spcBef>
                <a:spcPts val="100"/>
              </a:spcBef>
            </a:pPr>
            <a:r>
              <a:rPr lang="ru-RU" sz="2800" dirty="0"/>
              <a:t>Общие задачи TTX</a:t>
            </a:r>
          </a:p>
        </p:txBody>
      </p:sp>
      <p:sp>
        <p:nvSpPr>
          <p:cNvPr id="4" name="object 4"/>
          <p:cNvSpPr txBox="1">
            <a:spLocks noGrp="1"/>
          </p:cNvSpPr>
          <p:nvPr>
            <p:ph type="ftr" sz="quarter" idx="5"/>
          </p:nvPr>
        </p:nvSpPr>
        <p:spPr>
          <a:xfrm>
            <a:off x="65580" y="7325423"/>
            <a:ext cx="2156920" cy="166712"/>
          </a:xfrm>
          <a:prstGeom prst="rect">
            <a:avLst/>
          </a:prstGeom>
        </p:spPr>
        <p:txBody>
          <a:bodyPr vert="horz" wrap="square" lIns="0" tIns="0" rIns="0" bIns="0" rtlCol="0">
            <a:spAutoFit/>
          </a:bodyPr>
          <a:lstStyle/>
          <a:p>
            <a:pPr marL="12700">
              <a:lnSpc>
                <a:spcPts val="1315"/>
              </a:lnSpc>
            </a:pPr>
            <a:r>
              <a:rPr lang="ru-RU" sz="1100" dirty="0"/>
              <a:t>ИМИТАЦИОННЫЕ УЧЕНИЯ</a:t>
            </a:r>
          </a:p>
        </p:txBody>
      </p:sp>
      <p:sp>
        <p:nvSpPr>
          <p:cNvPr id="3" name="object 3"/>
          <p:cNvSpPr txBox="1"/>
          <p:nvPr/>
        </p:nvSpPr>
        <p:spPr>
          <a:xfrm>
            <a:off x="311053" y="781189"/>
            <a:ext cx="9988647" cy="6161302"/>
          </a:xfrm>
          <a:prstGeom prst="rect">
            <a:avLst/>
          </a:prstGeom>
        </p:spPr>
        <p:txBody>
          <a:bodyPr vert="horz" wrap="square" lIns="0" tIns="73660" rIns="0" bIns="0" rtlCol="0">
            <a:spAutoFit/>
          </a:bodyPr>
          <a:lstStyle/>
          <a:p>
            <a:pPr marL="12700">
              <a:lnSpc>
                <a:spcPct val="100000"/>
              </a:lnSpc>
              <a:spcBef>
                <a:spcPts val="580"/>
              </a:spcBef>
            </a:pPr>
            <a:r>
              <a:rPr lang="ru-RU" b="1" dirty="0">
                <a:solidFill>
                  <a:srgbClr val="005D85"/>
                </a:solidFill>
                <a:latin typeface="Roboto"/>
                <a:cs typeface="Roboto"/>
              </a:rPr>
              <a:t>Задачи учений</a:t>
            </a:r>
          </a:p>
          <a:p>
            <a:pPr marL="414020" marR="8255" indent="-401955">
              <a:lnSpc>
                <a:spcPct val="102800"/>
              </a:lnSpc>
              <a:spcBef>
                <a:spcPts val="409"/>
              </a:spcBef>
              <a:buAutoNum type="arabicPeriod"/>
              <a:tabLst>
                <a:tab pos="414020" algn="l"/>
                <a:tab pos="414655" algn="l"/>
                <a:tab pos="2088514" algn="l"/>
                <a:tab pos="2475865" algn="l"/>
                <a:tab pos="3488054" algn="l"/>
                <a:tab pos="4824730" algn="l"/>
                <a:tab pos="5412105" algn="l"/>
                <a:tab pos="6898005" algn="l"/>
                <a:tab pos="8462645" algn="l"/>
              </a:tabLst>
            </a:pPr>
            <a:r>
              <a:rPr lang="ru-RU" dirty="0">
                <a:latin typeface="Roboto"/>
                <a:cs typeface="Roboto"/>
              </a:rPr>
              <a:t>Координация разнообразных законодательных и оперативных механизмов в различных секторах</a:t>
            </a:r>
          </a:p>
          <a:p>
            <a:pPr marL="414020" indent="-401955">
              <a:lnSpc>
                <a:spcPct val="100000"/>
              </a:lnSpc>
              <a:spcBef>
                <a:spcPts val="480"/>
              </a:spcBef>
              <a:buAutoNum type="arabicPeriod"/>
              <a:tabLst>
                <a:tab pos="414020" algn="l"/>
                <a:tab pos="414655" algn="l"/>
              </a:tabLst>
            </a:pPr>
            <a:r>
              <a:rPr lang="ru-RU" dirty="0">
                <a:latin typeface="Roboto"/>
                <a:cs typeface="Roboto"/>
              </a:rPr>
              <a:t>Адаптация мер на основе оценки ситуации</a:t>
            </a:r>
          </a:p>
          <a:p>
            <a:pPr marL="414020" indent="-401955">
              <a:lnSpc>
                <a:spcPct val="100000"/>
              </a:lnSpc>
              <a:spcBef>
                <a:spcPts val="480"/>
              </a:spcBef>
              <a:buAutoNum type="arabicPeriod"/>
              <a:tabLst>
                <a:tab pos="414020" algn="l"/>
                <a:tab pos="414655" algn="l"/>
              </a:tabLst>
            </a:pPr>
            <a:r>
              <a:rPr lang="ru-RU" dirty="0">
                <a:latin typeface="Roboto"/>
                <a:cs typeface="Roboto"/>
              </a:rPr>
              <a:t>Необходимая корректировка мер общественного здравоохранения и социальных мер на местах</a:t>
            </a:r>
          </a:p>
          <a:p>
            <a:pPr marL="414020" indent="-401955">
              <a:lnSpc>
                <a:spcPct val="100000"/>
              </a:lnSpc>
              <a:spcBef>
                <a:spcPts val="480"/>
              </a:spcBef>
              <a:buAutoNum type="arabicPeriod"/>
              <a:tabLst>
                <a:tab pos="414020" algn="l"/>
                <a:tab pos="414655" algn="l"/>
              </a:tabLst>
            </a:pPr>
            <a:r>
              <a:rPr lang="ru-RU" dirty="0">
                <a:latin typeface="Roboto"/>
                <a:cs typeface="Roboto"/>
              </a:rPr>
              <a:t>Необходимая корректировка медико‑санитарных мер в образовательных учреждениях</a:t>
            </a:r>
          </a:p>
          <a:p>
            <a:pPr marL="414020" indent="-401955">
              <a:lnSpc>
                <a:spcPct val="100000"/>
              </a:lnSpc>
              <a:spcBef>
                <a:spcPts val="605"/>
              </a:spcBef>
              <a:buAutoNum type="arabicPeriod"/>
              <a:tabLst>
                <a:tab pos="414020" algn="l"/>
                <a:tab pos="414655" algn="l"/>
              </a:tabLst>
            </a:pPr>
            <a:r>
              <a:rPr lang="ru-RU" dirty="0">
                <a:latin typeface="Roboto"/>
                <a:cs typeface="Roboto"/>
              </a:rPr>
              <a:t>Необходимая корректировка мер для защиты здоровья населения и социальных мер на рабочих местах</a:t>
            </a:r>
          </a:p>
          <a:p>
            <a:pPr>
              <a:lnSpc>
                <a:spcPct val="100000"/>
              </a:lnSpc>
              <a:spcBef>
                <a:spcPts val="50"/>
              </a:spcBef>
            </a:pPr>
            <a:endParaRPr dirty="0">
              <a:latin typeface="Roboto"/>
              <a:cs typeface="Roboto"/>
            </a:endParaRPr>
          </a:p>
          <a:p>
            <a:pPr marL="13335">
              <a:lnSpc>
                <a:spcPct val="100000"/>
              </a:lnSpc>
            </a:pPr>
            <a:r>
              <a:rPr lang="ru-RU" b="1" dirty="0">
                <a:solidFill>
                  <a:srgbClr val="005D85"/>
                </a:solidFill>
                <a:latin typeface="Roboto"/>
                <a:cs typeface="Roboto"/>
              </a:rPr>
              <a:t>Сфера применения</a:t>
            </a:r>
          </a:p>
          <a:p>
            <a:pPr marL="13335" marR="6985">
              <a:lnSpc>
                <a:spcPct val="102800"/>
              </a:lnSpc>
              <a:spcBef>
                <a:spcPts val="409"/>
              </a:spcBef>
            </a:pPr>
            <a:r>
              <a:rPr lang="ru-RU" dirty="0">
                <a:latin typeface="Roboto"/>
                <a:cs typeface="Roboto"/>
              </a:rPr>
              <a:t>Сфера применения данных учений охватывает основные компоненты постоянного управления ситуацией, вызванной COVID‑19. Имеется в виду, в том числе:</a:t>
            </a:r>
          </a:p>
          <a:p>
            <a:pPr marL="356870" indent="-343535">
              <a:lnSpc>
                <a:spcPct val="100000"/>
              </a:lnSpc>
              <a:spcBef>
                <a:spcPts val="480"/>
              </a:spcBef>
              <a:buFont typeface="Arial"/>
              <a:buChar char="•"/>
              <a:tabLst>
                <a:tab pos="356870" algn="l"/>
                <a:tab pos="357505" algn="l"/>
              </a:tabLst>
            </a:pPr>
            <a:r>
              <a:rPr lang="ru-RU" dirty="0">
                <a:latin typeface="Roboto"/>
                <a:cs typeface="Roboto"/>
              </a:rPr>
              <a:t>Стратегическое руководство, особенно законодательные и политические вопросы</a:t>
            </a:r>
          </a:p>
          <a:p>
            <a:pPr marL="356870" indent="-343535">
              <a:lnSpc>
                <a:spcPct val="100000"/>
              </a:lnSpc>
              <a:spcBef>
                <a:spcPts val="480"/>
              </a:spcBef>
              <a:buFont typeface="Arial"/>
              <a:buChar char="•"/>
              <a:tabLst>
                <a:tab pos="356870" algn="l"/>
                <a:tab pos="357505" algn="l"/>
              </a:tabLst>
            </a:pPr>
            <a:r>
              <a:rPr lang="ru-RU" dirty="0">
                <a:latin typeface="Roboto"/>
                <a:cs typeface="Roboto"/>
              </a:rPr>
              <a:t>Реализация мер для защиты здоровья населения и социальных мер</a:t>
            </a:r>
          </a:p>
          <a:p>
            <a:pPr marL="357505" indent="-344170">
              <a:lnSpc>
                <a:spcPct val="100000"/>
              </a:lnSpc>
              <a:spcBef>
                <a:spcPts val="480"/>
              </a:spcBef>
              <a:buFont typeface="Arial"/>
              <a:buChar char="•"/>
              <a:tabLst>
                <a:tab pos="356870" algn="l"/>
                <a:tab pos="358140" algn="l"/>
              </a:tabLst>
            </a:pPr>
            <a:r>
              <a:rPr lang="ru-RU" dirty="0">
                <a:latin typeface="Roboto"/>
                <a:cs typeface="Roboto"/>
              </a:rPr>
              <a:t>Обеспечение координации и согласованности работы различных секторов</a:t>
            </a:r>
          </a:p>
          <a:p>
            <a:pPr marL="357505" indent="-343535">
              <a:lnSpc>
                <a:spcPct val="100000"/>
              </a:lnSpc>
              <a:spcBef>
                <a:spcPts val="575"/>
              </a:spcBef>
              <a:buFont typeface="Arial"/>
              <a:buChar char="•"/>
              <a:tabLst>
                <a:tab pos="357505" algn="l"/>
                <a:tab pos="358140" algn="l"/>
              </a:tabLst>
            </a:pPr>
            <a:r>
              <a:rPr lang="ru-RU" dirty="0">
                <a:latin typeface="Roboto"/>
                <a:cs typeface="Roboto"/>
              </a:rPr>
              <a:t>Борьба со вспышками (на местном уровне)</a:t>
            </a:r>
          </a:p>
          <a:p>
            <a:pPr marL="357505" marR="5080" indent="-343535">
              <a:lnSpc>
                <a:spcPts val="2500"/>
              </a:lnSpc>
              <a:spcBef>
                <a:spcPts val="585"/>
              </a:spcBef>
              <a:buFont typeface="Arial"/>
              <a:buChar char="•"/>
              <a:tabLst>
                <a:tab pos="357505" algn="l"/>
                <a:tab pos="358140" algn="l"/>
                <a:tab pos="2192020" algn="l"/>
                <a:tab pos="2702560" algn="l"/>
                <a:tab pos="3254375" algn="l"/>
                <a:tab pos="4557395" algn="l"/>
                <a:tab pos="6042660" algn="l"/>
                <a:tab pos="7092950" algn="l"/>
                <a:tab pos="7712709" algn="l"/>
                <a:tab pos="9229725" algn="l"/>
              </a:tabLst>
            </a:pPr>
            <a:r>
              <a:rPr lang="ru-RU" dirty="0">
                <a:latin typeface="Roboto"/>
                <a:cs typeface="Roboto"/>
              </a:rPr>
              <a:t>Необходимая корректировка мер для (частичного) возобновления работы либо закрытия учебных заведений, организаций и предприятий</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8813" y="72317"/>
            <a:ext cx="3174365" cy="513080"/>
          </a:xfrm>
          <a:prstGeom prst="rect">
            <a:avLst/>
          </a:prstGeom>
        </p:spPr>
        <p:txBody>
          <a:bodyPr vert="horz" wrap="square" lIns="0" tIns="12700" rIns="0" bIns="0" rtlCol="0">
            <a:spAutoFit/>
          </a:bodyPr>
          <a:lstStyle/>
          <a:p>
            <a:pPr marL="12700">
              <a:lnSpc>
                <a:spcPct val="100000"/>
              </a:lnSpc>
              <a:spcBef>
                <a:spcPts val="100"/>
              </a:spcBef>
            </a:pPr>
            <a:r>
              <a:rPr lang="ru-RU" sz="3200" dirty="0"/>
              <a:t>Правила TTX</a:t>
            </a:r>
          </a:p>
        </p:txBody>
      </p:sp>
      <p:sp>
        <p:nvSpPr>
          <p:cNvPr id="3" name="object 3"/>
          <p:cNvSpPr txBox="1"/>
          <p:nvPr/>
        </p:nvSpPr>
        <p:spPr>
          <a:xfrm>
            <a:off x="187537" y="1346200"/>
            <a:ext cx="5257165" cy="5321970"/>
          </a:xfrm>
          <a:prstGeom prst="rect">
            <a:avLst/>
          </a:prstGeom>
        </p:spPr>
        <p:txBody>
          <a:bodyPr vert="horz" wrap="square" lIns="0" tIns="12700" rIns="0" bIns="0" rtlCol="0">
            <a:spAutoFit/>
          </a:bodyPr>
          <a:lstStyle/>
          <a:p>
            <a:pPr marL="363220" indent="-313055">
              <a:lnSpc>
                <a:spcPct val="100000"/>
              </a:lnSpc>
              <a:spcBef>
                <a:spcPts val="100"/>
              </a:spcBef>
              <a:buClr>
                <a:srgbClr val="A24B19"/>
              </a:buClr>
              <a:buSzPct val="152380"/>
              <a:buFont typeface="Arial"/>
              <a:buChar char="•"/>
              <a:tabLst>
                <a:tab pos="362585" algn="l"/>
                <a:tab pos="363220" algn="l"/>
              </a:tabLst>
            </a:pPr>
            <a:r>
              <a:rPr lang="ru-RU" sz="2100" dirty="0">
                <a:latin typeface="Roboto"/>
                <a:cs typeface="Roboto"/>
              </a:rPr>
              <a:t>Это не экзамен</a:t>
            </a:r>
          </a:p>
          <a:p>
            <a:pPr>
              <a:lnSpc>
                <a:spcPct val="100000"/>
              </a:lnSpc>
              <a:spcBef>
                <a:spcPts val="20"/>
              </a:spcBef>
              <a:buClr>
                <a:srgbClr val="A24B19"/>
              </a:buClr>
              <a:buFont typeface="Arial"/>
              <a:buChar char="•"/>
            </a:pPr>
            <a:endParaRPr sz="2550" dirty="0">
              <a:latin typeface="Roboto"/>
              <a:cs typeface="Roboto"/>
            </a:endParaRPr>
          </a:p>
          <a:p>
            <a:pPr marL="363220" indent="-312420">
              <a:lnSpc>
                <a:spcPct val="100000"/>
              </a:lnSpc>
              <a:buClr>
                <a:srgbClr val="A24B19"/>
              </a:buClr>
              <a:buSzPct val="152380"/>
              <a:buFont typeface="Arial"/>
              <a:buChar char="•"/>
              <a:tabLst>
                <a:tab pos="362585" algn="l"/>
                <a:tab pos="363220" algn="l"/>
              </a:tabLst>
            </a:pPr>
            <a:r>
              <a:rPr lang="ru-RU" sz="2100" dirty="0">
                <a:latin typeface="Roboto"/>
                <a:cs typeface="Roboto"/>
              </a:rPr>
              <a:t>Уважайте мнения других участников</a:t>
            </a:r>
          </a:p>
          <a:p>
            <a:pPr>
              <a:lnSpc>
                <a:spcPct val="100000"/>
              </a:lnSpc>
              <a:spcBef>
                <a:spcPts val="60"/>
              </a:spcBef>
              <a:buClr>
                <a:srgbClr val="A24B19"/>
              </a:buClr>
              <a:buFont typeface="Arial"/>
              <a:buChar char="•"/>
            </a:pPr>
            <a:endParaRPr sz="3050" dirty="0">
              <a:latin typeface="Roboto"/>
              <a:cs typeface="Roboto"/>
            </a:endParaRPr>
          </a:p>
          <a:p>
            <a:pPr marL="362585" marR="947419" indent="-311785">
              <a:lnSpc>
                <a:spcPts val="2500"/>
              </a:lnSpc>
              <a:buClr>
                <a:srgbClr val="A24B19"/>
              </a:buClr>
              <a:buSzPct val="152380"/>
              <a:buFont typeface="Arial"/>
              <a:buChar char="•"/>
              <a:tabLst>
                <a:tab pos="362585" algn="l"/>
                <a:tab pos="363220" algn="l"/>
              </a:tabLst>
            </a:pPr>
            <a:r>
              <a:rPr lang="ru-RU" sz="2100" dirty="0">
                <a:latin typeface="Roboto"/>
                <a:cs typeface="Roboto"/>
              </a:rPr>
              <a:t>Рассматривайте сценарий применительно к его воздействию на вверенное вам подразделение</a:t>
            </a:r>
          </a:p>
          <a:p>
            <a:pPr>
              <a:lnSpc>
                <a:spcPct val="100000"/>
              </a:lnSpc>
              <a:buClr>
                <a:srgbClr val="A24B19"/>
              </a:buClr>
              <a:buFont typeface="Arial"/>
              <a:buChar char="•"/>
            </a:pPr>
            <a:endParaRPr sz="3250" dirty="0">
              <a:latin typeface="Roboto"/>
              <a:cs typeface="Roboto"/>
            </a:endParaRPr>
          </a:p>
          <a:p>
            <a:pPr marL="324485" marR="342900" indent="-311785">
              <a:lnSpc>
                <a:spcPct val="100000"/>
              </a:lnSpc>
              <a:buClr>
                <a:srgbClr val="A24B19"/>
              </a:buClr>
              <a:buSzPct val="152380"/>
              <a:buFont typeface="Arial"/>
              <a:buChar char="•"/>
              <a:tabLst>
                <a:tab pos="323850" algn="l"/>
                <a:tab pos="324485" algn="l"/>
              </a:tabLst>
            </a:pPr>
            <a:r>
              <a:rPr lang="ru-RU" sz="2100" dirty="0">
                <a:latin typeface="Roboto"/>
                <a:cs typeface="Roboto"/>
              </a:rPr>
              <a:t>Для обоснования своих ответов используйте ваши планы, руководящие указания и правила</a:t>
            </a:r>
          </a:p>
          <a:p>
            <a:pPr>
              <a:lnSpc>
                <a:spcPct val="100000"/>
              </a:lnSpc>
              <a:spcBef>
                <a:spcPts val="65"/>
              </a:spcBef>
              <a:buClr>
                <a:srgbClr val="A24B19"/>
              </a:buClr>
              <a:buFont typeface="Arial"/>
              <a:buChar char="•"/>
            </a:pPr>
            <a:endParaRPr sz="2650" dirty="0">
              <a:latin typeface="Roboto"/>
              <a:cs typeface="Roboto"/>
            </a:endParaRPr>
          </a:p>
          <a:p>
            <a:pPr marL="325120" indent="-311785">
              <a:lnSpc>
                <a:spcPct val="100000"/>
              </a:lnSpc>
              <a:buClr>
                <a:srgbClr val="A24B19"/>
              </a:buClr>
              <a:buSzPct val="152380"/>
              <a:buFont typeface="Arial"/>
              <a:buChar char="•"/>
              <a:tabLst>
                <a:tab pos="324485" algn="l"/>
                <a:tab pos="325120" algn="l"/>
              </a:tabLst>
            </a:pPr>
            <a:r>
              <a:rPr lang="ru-RU" sz="2100" dirty="0">
                <a:latin typeface="Roboto"/>
              </a:rPr>
              <a:t>Сосредоточьте внимание на решениях и перспективном планировании</a:t>
            </a:r>
          </a:p>
        </p:txBody>
      </p:sp>
      <p:sp>
        <p:nvSpPr>
          <p:cNvPr id="4" name="object 4"/>
          <p:cNvSpPr/>
          <p:nvPr/>
        </p:nvSpPr>
        <p:spPr>
          <a:xfrm>
            <a:off x="5241493" y="1128361"/>
            <a:ext cx="4831963" cy="3225272"/>
          </a:xfrm>
          <a:prstGeom prst="rect">
            <a:avLst/>
          </a:prstGeom>
          <a:blipFill>
            <a:blip r:embed="rId3" cstate="print"/>
            <a:stretch>
              <a:fillRect/>
            </a:stretch>
          </a:blipFill>
        </p:spPr>
        <p:txBody>
          <a:bodyPr wrap="square" lIns="0" tIns="0" rIns="0" bIns="0" rtlCol="0"/>
          <a:lstStyle/>
          <a:p>
            <a:endParaRPr dirty="0"/>
          </a:p>
        </p:txBody>
      </p:sp>
      <p:sp>
        <p:nvSpPr>
          <p:cNvPr id="5" name="object 5"/>
          <p:cNvSpPr txBox="1">
            <a:spLocks noGrp="1"/>
          </p:cNvSpPr>
          <p:nvPr>
            <p:ph type="ftr" sz="quarter" idx="5"/>
          </p:nvPr>
        </p:nvSpPr>
        <p:spPr>
          <a:xfrm>
            <a:off x="65580" y="7325423"/>
            <a:ext cx="2156920" cy="166712"/>
          </a:xfrm>
          <a:prstGeom prst="rect">
            <a:avLst/>
          </a:prstGeom>
        </p:spPr>
        <p:txBody>
          <a:bodyPr vert="horz" wrap="square" lIns="0" tIns="0" rIns="0" bIns="0" rtlCol="0">
            <a:spAutoFit/>
          </a:bodyPr>
          <a:lstStyle/>
          <a:p>
            <a:pPr marL="12700">
              <a:lnSpc>
                <a:spcPts val="1315"/>
              </a:lnSpc>
            </a:pPr>
            <a:r>
              <a:rPr lang="ru-RU" sz="1100" dirty="0"/>
              <a:t>ИМИТАЦИОННЫЕ УЧЕНИЯ</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sz="1100"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00"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sz="1100" dirty="0"/>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00"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sz="1100" dirty="0"/>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00"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sz="1100" dirty="0"/>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00"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sz="1100" dirty="0"/>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00"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sz="1100" dirty="0"/>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00"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sz="1100" dirty="0"/>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00"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sz="1100" dirty="0"/>
            </a:p>
          </p:txBody>
        </p:sp>
      </p:grpSp>
      <p:sp>
        <p:nvSpPr>
          <p:cNvPr id="18" name="object 18"/>
          <p:cNvSpPr txBox="1">
            <a:spLocks noGrp="1"/>
          </p:cNvSpPr>
          <p:nvPr>
            <p:ph type="title"/>
          </p:nvPr>
        </p:nvSpPr>
        <p:spPr>
          <a:xfrm>
            <a:off x="212741" y="0"/>
            <a:ext cx="6832600" cy="382156"/>
          </a:xfrm>
          <a:prstGeom prst="rect">
            <a:avLst/>
          </a:prstGeom>
        </p:spPr>
        <p:txBody>
          <a:bodyPr vert="horz" wrap="square" lIns="0" tIns="12700" rIns="0" bIns="0" rtlCol="0">
            <a:spAutoFit/>
          </a:bodyPr>
          <a:lstStyle/>
          <a:p>
            <a:pPr marL="12700">
              <a:lnSpc>
                <a:spcPct val="100000"/>
              </a:lnSpc>
              <a:spcBef>
                <a:spcPts val="100"/>
              </a:spcBef>
            </a:pPr>
            <a:r>
              <a:rPr lang="ru-RU" sz="2400" dirty="0"/>
              <a:t>Кабинетные учения: «Правила игры»</a:t>
            </a:r>
          </a:p>
        </p:txBody>
      </p:sp>
      <p:sp>
        <p:nvSpPr>
          <p:cNvPr id="19" name="object 19"/>
          <p:cNvSpPr/>
          <p:nvPr/>
        </p:nvSpPr>
        <p:spPr>
          <a:xfrm>
            <a:off x="7438100" y="1292597"/>
            <a:ext cx="3255645" cy="5306695"/>
          </a:xfrm>
          <a:custGeom>
            <a:avLst/>
            <a:gdLst/>
            <a:ahLst/>
            <a:cxnLst/>
            <a:rect l="l" t="t" r="r" b="b"/>
            <a:pathLst>
              <a:path w="3255645" h="5306695">
                <a:moveTo>
                  <a:pt x="0" y="0"/>
                </a:moveTo>
                <a:lnTo>
                  <a:pt x="3255299" y="0"/>
                </a:lnTo>
                <a:lnTo>
                  <a:pt x="3255299" y="5306314"/>
                </a:lnTo>
                <a:lnTo>
                  <a:pt x="0" y="5306314"/>
                </a:lnTo>
                <a:lnTo>
                  <a:pt x="0" y="0"/>
                </a:lnTo>
                <a:close/>
              </a:path>
            </a:pathLst>
          </a:custGeom>
          <a:solidFill>
            <a:srgbClr val="595959"/>
          </a:solidFill>
        </p:spPr>
        <p:txBody>
          <a:bodyPr wrap="square" lIns="0" tIns="0" rIns="0" bIns="0" rtlCol="0"/>
          <a:lstStyle/>
          <a:p>
            <a:endParaRPr sz="1100" dirty="0"/>
          </a:p>
        </p:txBody>
      </p:sp>
      <p:sp>
        <p:nvSpPr>
          <p:cNvPr id="20" name="object 20"/>
          <p:cNvSpPr txBox="1"/>
          <p:nvPr/>
        </p:nvSpPr>
        <p:spPr>
          <a:xfrm>
            <a:off x="7566552" y="1884679"/>
            <a:ext cx="3013075" cy="1274580"/>
          </a:xfrm>
          <a:prstGeom prst="rect">
            <a:avLst/>
          </a:prstGeom>
        </p:spPr>
        <p:txBody>
          <a:bodyPr vert="horz" wrap="square" lIns="0" tIns="25400" rIns="0" bIns="0" rtlCol="0">
            <a:spAutoFit/>
          </a:bodyPr>
          <a:lstStyle/>
          <a:p>
            <a:pPr marL="233045" marR="5080" indent="-220979" algn="ctr">
              <a:lnSpc>
                <a:spcPts val="2500"/>
              </a:lnSpc>
              <a:spcBef>
                <a:spcPts val="200"/>
              </a:spcBef>
            </a:pPr>
            <a:r>
              <a:rPr lang="ru-RU" sz="1600" b="1" dirty="0">
                <a:solidFill>
                  <a:srgbClr val="FFFFFF"/>
                </a:solidFill>
                <a:latin typeface="Arial"/>
                <a:cs typeface="Arial"/>
              </a:rPr>
              <a:t>Это «закрытые» учения, которые вы планируете с учетом своих конкретных нужд.</a:t>
            </a:r>
          </a:p>
        </p:txBody>
      </p:sp>
      <p:sp>
        <p:nvSpPr>
          <p:cNvPr id="21" name="object 21"/>
          <p:cNvSpPr txBox="1"/>
          <p:nvPr/>
        </p:nvSpPr>
        <p:spPr>
          <a:xfrm>
            <a:off x="7558114" y="3322535"/>
            <a:ext cx="3015615" cy="989438"/>
          </a:xfrm>
          <a:prstGeom prst="rect">
            <a:avLst/>
          </a:prstGeom>
        </p:spPr>
        <p:txBody>
          <a:bodyPr vert="horz" wrap="square" lIns="0" tIns="10160" rIns="0" bIns="0" rtlCol="0">
            <a:spAutoFit/>
          </a:bodyPr>
          <a:lstStyle/>
          <a:p>
            <a:pPr marL="12700" marR="5080" indent="-635" algn="ctr">
              <a:lnSpc>
                <a:spcPct val="100699"/>
              </a:lnSpc>
              <a:spcBef>
                <a:spcPts val="80"/>
              </a:spcBef>
            </a:pPr>
            <a:r>
              <a:rPr lang="ru-RU" sz="1600" b="1" dirty="0">
                <a:solidFill>
                  <a:srgbClr val="FFFFFF"/>
                </a:solidFill>
                <a:latin typeface="Arial"/>
                <a:cs typeface="Arial"/>
              </a:rPr>
              <a:t>Посредники‑координаторы проведут с вами ряд обсуждений по проблеме вспышки COVID-19.</a:t>
            </a:r>
          </a:p>
        </p:txBody>
      </p:sp>
      <p:sp>
        <p:nvSpPr>
          <p:cNvPr id="22" name="object 22"/>
          <p:cNvSpPr txBox="1"/>
          <p:nvPr/>
        </p:nvSpPr>
        <p:spPr>
          <a:xfrm>
            <a:off x="7854841" y="4612396"/>
            <a:ext cx="2436495" cy="1442190"/>
          </a:xfrm>
          <a:prstGeom prst="rect">
            <a:avLst/>
          </a:prstGeom>
        </p:spPr>
        <p:txBody>
          <a:bodyPr vert="horz" wrap="square" lIns="0" tIns="31750" rIns="0" bIns="0" rtlCol="0">
            <a:spAutoFit/>
          </a:bodyPr>
          <a:lstStyle/>
          <a:p>
            <a:pPr marL="12700" marR="5080" indent="269875" algn="ctr">
              <a:lnSpc>
                <a:spcPts val="3810"/>
              </a:lnSpc>
              <a:spcBef>
                <a:spcPts val="250"/>
              </a:spcBef>
            </a:pPr>
            <a:r>
              <a:rPr lang="ru-RU" sz="2400" b="1" dirty="0">
                <a:solidFill>
                  <a:srgbClr val="FFFFFF"/>
                </a:solidFill>
                <a:latin typeface="Arial"/>
                <a:cs typeface="Arial"/>
              </a:rPr>
              <a:t>Мы все здесь для того, чтобы учиться</a:t>
            </a:r>
          </a:p>
        </p:txBody>
      </p:sp>
      <p:sp>
        <p:nvSpPr>
          <p:cNvPr id="23" name="object 23"/>
          <p:cNvSpPr/>
          <p:nvPr/>
        </p:nvSpPr>
        <p:spPr>
          <a:xfrm>
            <a:off x="418716" y="4827520"/>
            <a:ext cx="2185670" cy="976630"/>
          </a:xfrm>
          <a:custGeom>
            <a:avLst/>
            <a:gdLst/>
            <a:ahLst/>
            <a:cxnLst/>
            <a:rect l="l" t="t" r="r" b="b"/>
            <a:pathLst>
              <a:path w="2185670" h="976629">
                <a:moveTo>
                  <a:pt x="1748256" y="0"/>
                </a:moveTo>
                <a:lnTo>
                  <a:pt x="0" y="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sz="1100" dirty="0"/>
          </a:p>
        </p:txBody>
      </p:sp>
      <p:sp>
        <p:nvSpPr>
          <p:cNvPr id="24" name="object 24"/>
          <p:cNvSpPr txBox="1"/>
          <p:nvPr/>
        </p:nvSpPr>
        <p:spPr>
          <a:xfrm>
            <a:off x="782460" y="4958761"/>
            <a:ext cx="1060450" cy="659155"/>
          </a:xfrm>
          <a:prstGeom prst="rect">
            <a:avLst/>
          </a:prstGeom>
        </p:spPr>
        <p:txBody>
          <a:bodyPr vert="horz" wrap="square" lIns="0" tIns="12700" rIns="0" bIns="0" rtlCol="0">
            <a:spAutoFit/>
          </a:bodyPr>
          <a:lstStyle/>
          <a:p>
            <a:pPr marL="12700">
              <a:lnSpc>
                <a:spcPct val="100000"/>
              </a:lnSpc>
              <a:spcBef>
                <a:spcPts val="100"/>
              </a:spcBef>
            </a:pPr>
            <a:r>
              <a:rPr lang="ru-RU" sz="1400" b="1" dirty="0">
                <a:solidFill>
                  <a:srgbClr val="FFFFFF"/>
                </a:solidFill>
                <a:latin typeface="Arial"/>
                <a:cs typeface="Arial"/>
              </a:rPr>
              <a:t>Разбор «по горячим следам»</a:t>
            </a:r>
          </a:p>
        </p:txBody>
      </p:sp>
      <p:grpSp>
        <p:nvGrpSpPr>
          <p:cNvPr id="25" name="object 25"/>
          <p:cNvGrpSpPr/>
          <p:nvPr/>
        </p:nvGrpSpPr>
        <p:grpSpPr>
          <a:xfrm>
            <a:off x="2340161" y="4821170"/>
            <a:ext cx="2197100" cy="988694"/>
            <a:chOff x="2340161" y="4821170"/>
            <a:chExt cx="2197100" cy="988694"/>
          </a:xfrm>
        </p:grpSpPr>
        <p:sp>
          <p:nvSpPr>
            <p:cNvPr id="26" name="object 26"/>
            <p:cNvSpPr/>
            <p:nvPr/>
          </p:nvSpPr>
          <p:spPr>
            <a:xfrm>
              <a:off x="2346511" y="4827520"/>
              <a:ext cx="2185670" cy="976630"/>
            </a:xfrm>
            <a:custGeom>
              <a:avLst/>
              <a:gdLst/>
              <a:ahLst/>
              <a:cxnLst/>
              <a:rect l="l" t="t" r="r" b="b"/>
              <a:pathLst>
                <a:path w="2185670" h="976629">
                  <a:moveTo>
                    <a:pt x="1748256" y="0"/>
                  </a:moveTo>
                  <a:lnTo>
                    <a:pt x="0" y="0"/>
                  </a:lnTo>
                  <a:lnTo>
                    <a:pt x="437070" y="488010"/>
                  </a:lnTo>
                  <a:lnTo>
                    <a:pt x="0" y="976033"/>
                  </a:lnTo>
                  <a:lnTo>
                    <a:pt x="1748256" y="976033"/>
                  </a:lnTo>
                  <a:lnTo>
                    <a:pt x="2185314" y="488010"/>
                  </a:lnTo>
                  <a:lnTo>
                    <a:pt x="1748256" y="0"/>
                  </a:lnTo>
                  <a:close/>
                </a:path>
              </a:pathLst>
            </a:custGeom>
            <a:solidFill>
              <a:srgbClr val="D86422"/>
            </a:solidFill>
          </p:spPr>
          <p:txBody>
            <a:bodyPr wrap="square" lIns="0" tIns="0" rIns="0" bIns="0" rtlCol="0"/>
            <a:lstStyle/>
            <a:p>
              <a:endParaRPr sz="1100" dirty="0"/>
            </a:p>
          </p:txBody>
        </p:sp>
        <p:sp>
          <p:nvSpPr>
            <p:cNvPr id="27" name="object 27"/>
            <p:cNvSpPr/>
            <p:nvPr/>
          </p:nvSpPr>
          <p:spPr>
            <a:xfrm>
              <a:off x="2346511"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sz="1100" dirty="0"/>
            </a:p>
          </p:txBody>
        </p:sp>
      </p:grpSp>
      <p:sp>
        <p:nvSpPr>
          <p:cNvPr id="28" name="object 28"/>
          <p:cNvSpPr txBox="1"/>
          <p:nvPr/>
        </p:nvSpPr>
        <p:spPr>
          <a:xfrm>
            <a:off x="2886842" y="4861963"/>
            <a:ext cx="1445341" cy="907108"/>
          </a:xfrm>
          <a:prstGeom prst="rect">
            <a:avLst/>
          </a:prstGeom>
        </p:spPr>
        <p:txBody>
          <a:bodyPr vert="horz" wrap="square" lIns="0" tIns="48260" rIns="0" bIns="0" rtlCol="0">
            <a:spAutoFit/>
          </a:bodyPr>
          <a:lstStyle/>
          <a:p>
            <a:pPr marL="12700" marR="5080">
              <a:lnSpc>
                <a:spcPts val="1700"/>
              </a:lnSpc>
              <a:spcBef>
                <a:spcPts val="380"/>
              </a:spcBef>
            </a:pPr>
            <a:r>
              <a:rPr lang="ru-RU" sz="1400" b="1" dirty="0">
                <a:solidFill>
                  <a:srgbClr val="FFFFFF"/>
                </a:solidFill>
                <a:latin typeface="Arial"/>
                <a:cs typeface="Arial"/>
              </a:rPr>
              <a:t>Детальный разбор с участием ведущего</a:t>
            </a:r>
          </a:p>
        </p:txBody>
      </p:sp>
      <p:grpSp>
        <p:nvGrpSpPr>
          <p:cNvPr id="29" name="object 29"/>
          <p:cNvGrpSpPr/>
          <p:nvPr/>
        </p:nvGrpSpPr>
        <p:grpSpPr>
          <a:xfrm>
            <a:off x="4267956" y="4821170"/>
            <a:ext cx="2197100" cy="988694"/>
            <a:chOff x="4267956" y="4821170"/>
            <a:chExt cx="2197100" cy="988694"/>
          </a:xfrm>
        </p:grpSpPr>
        <p:sp>
          <p:nvSpPr>
            <p:cNvPr id="30" name="object 30"/>
            <p:cNvSpPr/>
            <p:nvPr/>
          </p:nvSpPr>
          <p:spPr>
            <a:xfrm>
              <a:off x="4274306" y="4827520"/>
              <a:ext cx="2185670" cy="976630"/>
            </a:xfrm>
            <a:custGeom>
              <a:avLst/>
              <a:gdLst/>
              <a:ahLst/>
              <a:cxnLst/>
              <a:rect l="l" t="t" r="r" b="b"/>
              <a:pathLst>
                <a:path w="2185670" h="976629">
                  <a:moveTo>
                    <a:pt x="1748256" y="0"/>
                  </a:moveTo>
                  <a:lnTo>
                    <a:pt x="0" y="0"/>
                  </a:lnTo>
                  <a:lnTo>
                    <a:pt x="437057" y="48801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sz="1100" dirty="0"/>
            </a:p>
          </p:txBody>
        </p:sp>
        <p:sp>
          <p:nvSpPr>
            <p:cNvPr id="31" name="object 31"/>
            <p:cNvSpPr/>
            <p:nvPr/>
          </p:nvSpPr>
          <p:spPr>
            <a:xfrm>
              <a:off x="4274306"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sz="1100" dirty="0"/>
            </a:p>
          </p:txBody>
        </p:sp>
      </p:grpSp>
      <p:sp>
        <p:nvSpPr>
          <p:cNvPr id="32" name="object 32"/>
          <p:cNvSpPr txBox="1"/>
          <p:nvPr/>
        </p:nvSpPr>
        <p:spPr>
          <a:xfrm>
            <a:off x="4721951" y="4996521"/>
            <a:ext cx="1270914" cy="491930"/>
          </a:xfrm>
          <a:prstGeom prst="rect">
            <a:avLst/>
          </a:prstGeom>
        </p:spPr>
        <p:txBody>
          <a:bodyPr vert="horz" wrap="square" lIns="0" tIns="48260" rIns="0" bIns="0" rtlCol="0">
            <a:sp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ru-RU" sz="1600" b="1" i="0" u="none" strike="noStrike" cap="none" normalizeH="0" baseline="0" noProof="0" dirty="0">
                <a:ln>
                  <a:noFill/>
                </a:ln>
                <a:solidFill>
                  <a:prstClr val="white"/>
                </a:solidFill>
                <a:uLnTx/>
                <a:uFillTx/>
                <a:latin typeface="Arial Narrow" panose="020B0606020202030204" pitchFamily="34" charset="0"/>
              </a:rPr>
              <a:t>Планирование действий</a:t>
            </a:r>
          </a:p>
        </p:txBody>
      </p:sp>
      <p:sp>
        <p:nvSpPr>
          <p:cNvPr id="33" name="object 33"/>
          <p:cNvSpPr/>
          <p:nvPr/>
        </p:nvSpPr>
        <p:spPr>
          <a:xfrm>
            <a:off x="448970" y="1438344"/>
            <a:ext cx="6200872" cy="340254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00" dirty="0"/>
          </a:p>
        </p:txBody>
      </p:sp>
      <p:sp>
        <p:nvSpPr>
          <p:cNvPr id="34" name="object 34"/>
          <p:cNvSpPr txBox="1"/>
          <p:nvPr/>
        </p:nvSpPr>
        <p:spPr>
          <a:xfrm>
            <a:off x="517998" y="3443392"/>
            <a:ext cx="1270914" cy="614335"/>
          </a:xfrm>
          <a:prstGeom prst="rect">
            <a:avLst/>
          </a:prstGeom>
        </p:spPr>
        <p:txBody>
          <a:bodyPr vert="horz" wrap="square" lIns="0" tIns="45085" rIns="0" bIns="0" rtlCol="0">
            <a:spAutoFit/>
          </a:bodyPr>
          <a:lstStyle/>
          <a:p>
            <a:pPr marL="12700" marR="5080" indent="-635" algn="ctr">
              <a:lnSpc>
                <a:spcPct val="88100"/>
              </a:lnSpc>
              <a:spcBef>
                <a:spcPts val="355"/>
              </a:spcBef>
            </a:pPr>
            <a:r>
              <a:rPr lang="ru-RU" sz="1400" dirty="0">
                <a:latin typeface="Arial"/>
                <a:cs typeface="Arial"/>
              </a:rPr>
              <a:t>Вопросы  и      обсуждение  (5)</a:t>
            </a:r>
          </a:p>
        </p:txBody>
      </p:sp>
      <p:sp>
        <p:nvSpPr>
          <p:cNvPr id="42" name="object 42"/>
          <p:cNvSpPr txBox="1"/>
          <p:nvPr/>
        </p:nvSpPr>
        <p:spPr>
          <a:xfrm>
            <a:off x="9080500" y="7297940"/>
            <a:ext cx="1432120"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страница 9</a:t>
            </a:r>
          </a:p>
        </p:txBody>
      </p:sp>
      <p:sp>
        <p:nvSpPr>
          <p:cNvPr id="43" name="object 43"/>
          <p:cNvSpPr txBox="1"/>
          <p:nvPr/>
        </p:nvSpPr>
        <p:spPr>
          <a:xfrm>
            <a:off x="76573" y="7296577"/>
            <a:ext cx="1567180" cy="282129"/>
          </a:xfrm>
          <a:prstGeom prst="rect">
            <a:avLst/>
          </a:prstGeom>
        </p:spPr>
        <p:txBody>
          <a:bodyPr vert="horz" wrap="square" lIns="0" tIns="0" rIns="0" bIns="0" rtlCol="0">
            <a:spAutoFit/>
          </a:bodyPr>
          <a:lstStyle/>
          <a:p>
            <a:pPr marL="12700">
              <a:lnSpc>
                <a:spcPts val="1100"/>
              </a:lnSpc>
            </a:pPr>
            <a:r>
              <a:rPr lang="ru-RU" sz="1050" b="1" dirty="0">
                <a:solidFill>
                  <a:srgbClr val="FFFFFF"/>
                </a:solidFill>
                <a:latin typeface="Arial"/>
                <a:cs typeface="Arial"/>
              </a:rPr>
              <a:t>ИМИТАЦИОННЫЕ УЧЕНИЯ</a:t>
            </a:r>
          </a:p>
        </p:txBody>
      </p:sp>
      <p:sp>
        <p:nvSpPr>
          <p:cNvPr id="44" name="object 44"/>
          <p:cNvSpPr txBox="1"/>
          <p:nvPr/>
        </p:nvSpPr>
        <p:spPr>
          <a:xfrm>
            <a:off x="2092723" y="7276913"/>
            <a:ext cx="2269490" cy="282129"/>
          </a:xfrm>
          <a:prstGeom prst="rect">
            <a:avLst/>
          </a:prstGeom>
        </p:spPr>
        <p:txBody>
          <a:bodyPr vert="horz" wrap="square" lIns="0" tIns="0" rIns="0" bIns="0" rtlCol="0">
            <a:spAutoFit/>
          </a:bodyPr>
          <a:lstStyle/>
          <a:p>
            <a:pPr marL="12700">
              <a:lnSpc>
                <a:spcPts val="1100"/>
              </a:lnSpc>
            </a:pPr>
            <a:r>
              <a:rPr lang="ru-RU" sz="1050" b="1" dirty="0">
                <a:solidFill>
                  <a:srgbClr val="FFFFFF"/>
                </a:solidFill>
                <a:latin typeface="Arial"/>
                <a:cs typeface="Arial"/>
              </a:rPr>
              <a:t>НОВАЯ КОРОНАВИРУСНАЯ ИНФЕКЦИЯ (COVID-19)</a:t>
            </a:r>
          </a:p>
        </p:txBody>
      </p:sp>
      <p:sp>
        <p:nvSpPr>
          <p:cNvPr id="45" name="object 45"/>
          <p:cNvSpPr txBox="1"/>
          <p:nvPr/>
        </p:nvSpPr>
        <p:spPr>
          <a:xfrm>
            <a:off x="4886794" y="7343673"/>
            <a:ext cx="1200150" cy="166712"/>
          </a:xfrm>
          <a:prstGeom prst="rect">
            <a:avLst/>
          </a:prstGeom>
        </p:spPr>
        <p:txBody>
          <a:bodyPr vert="horz" wrap="square" lIns="0" tIns="0" rIns="0" bIns="0" rtlCol="0">
            <a:spAutoFit/>
          </a:bodyPr>
          <a:lstStyle/>
          <a:p>
            <a:pPr marL="12700">
              <a:lnSpc>
                <a:spcPts val="1315"/>
              </a:lnSpc>
            </a:pPr>
            <a:r>
              <a:rPr lang="ru-RU" sz="1100" b="1" dirty="0">
                <a:solidFill>
                  <a:srgbClr val="FFFFFF"/>
                </a:solidFill>
                <a:latin typeface="Arial"/>
                <a:cs typeface="Arial"/>
              </a:rPr>
              <a:t>25 ноября 2020 г.</a:t>
            </a:r>
          </a:p>
        </p:txBody>
      </p:sp>
      <p:sp>
        <p:nvSpPr>
          <p:cNvPr id="35" name="object 35"/>
          <p:cNvSpPr txBox="1"/>
          <p:nvPr/>
        </p:nvSpPr>
        <p:spPr>
          <a:xfrm>
            <a:off x="2091086" y="3472102"/>
            <a:ext cx="1270914" cy="622606"/>
          </a:xfrm>
          <a:prstGeom prst="rect">
            <a:avLst/>
          </a:prstGeom>
        </p:spPr>
        <p:txBody>
          <a:bodyPr vert="horz" wrap="square" lIns="0" tIns="45085" rIns="0" bIns="0" rtlCol="0">
            <a:spAutoFit/>
          </a:bodyPr>
          <a:lstStyle/>
          <a:p>
            <a:pPr marL="12700" marR="5080" indent="-635" algn="ctr">
              <a:lnSpc>
                <a:spcPts val="1500"/>
              </a:lnSpc>
              <a:spcBef>
                <a:spcPts val="355"/>
              </a:spcBef>
            </a:pPr>
            <a:r>
              <a:rPr lang="ru-RU" sz="1400" dirty="0">
                <a:latin typeface="Arial"/>
                <a:cs typeface="Arial"/>
              </a:rPr>
              <a:t>Вопросы  и      обсуждение  (4)</a:t>
            </a:r>
          </a:p>
        </p:txBody>
      </p:sp>
      <p:sp>
        <p:nvSpPr>
          <p:cNvPr id="36" name="object 36"/>
          <p:cNvSpPr txBox="1"/>
          <p:nvPr/>
        </p:nvSpPr>
        <p:spPr>
          <a:xfrm>
            <a:off x="3759543" y="3495672"/>
            <a:ext cx="1118901" cy="515975"/>
          </a:xfrm>
          <a:prstGeom prst="rect">
            <a:avLst/>
          </a:prstGeom>
        </p:spPr>
        <p:txBody>
          <a:bodyPr vert="horz" wrap="square" lIns="0" tIns="48260" rIns="0" bIns="0" rtlCol="0">
            <a:spAutoFit/>
          </a:bodyPr>
          <a:lstStyle/>
          <a:p>
            <a:pPr marL="118110" marR="5080" indent="-106045">
              <a:lnSpc>
                <a:spcPts val="1900"/>
              </a:lnSpc>
              <a:spcBef>
                <a:spcPts val="380"/>
              </a:spcBef>
            </a:pPr>
            <a:r>
              <a:rPr lang="ru-RU" sz="1400" b="1" dirty="0">
                <a:latin typeface="Arial"/>
                <a:cs typeface="Arial"/>
              </a:rPr>
              <a:t>Обновление сценария</a:t>
            </a:r>
          </a:p>
        </p:txBody>
      </p:sp>
      <p:sp>
        <p:nvSpPr>
          <p:cNvPr id="37" name="object 37"/>
          <p:cNvSpPr txBox="1"/>
          <p:nvPr/>
        </p:nvSpPr>
        <p:spPr>
          <a:xfrm>
            <a:off x="5275988" y="3482181"/>
            <a:ext cx="1270914" cy="622606"/>
          </a:xfrm>
          <a:prstGeom prst="rect">
            <a:avLst/>
          </a:prstGeom>
        </p:spPr>
        <p:txBody>
          <a:bodyPr vert="horz" wrap="square" lIns="0" tIns="45085" rIns="0" bIns="0" rtlCol="0">
            <a:spAutoFit/>
          </a:bodyPr>
          <a:lstStyle/>
          <a:p>
            <a:pPr marL="12700" marR="5080" indent="-635" algn="ctr">
              <a:lnSpc>
                <a:spcPts val="1500"/>
              </a:lnSpc>
              <a:spcBef>
                <a:spcPts val="355"/>
              </a:spcBef>
            </a:pPr>
            <a:r>
              <a:rPr lang="ru-RU" sz="1400" dirty="0">
                <a:latin typeface="Arial"/>
                <a:cs typeface="Arial"/>
              </a:rPr>
              <a:t>Вопросы  и      обсуждение  (3)</a:t>
            </a:r>
          </a:p>
        </p:txBody>
      </p:sp>
      <p:sp>
        <p:nvSpPr>
          <p:cNvPr id="38" name="object 38"/>
          <p:cNvSpPr txBox="1"/>
          <p:nvPr/>
        </p:nvSpPr>
        <p:spPr>
          <a:xfrm>
            <a:off x="5331781" y="1882655"/>
            <a:ext cx="1270914" cy="625812"/>
          </a:xfrm>
          <a:prstGeom prst="rect">
            <a:avLst/>
          </a:prstGeom>
        </p:spPr>
        <p:txBody>
          <a:bodyPr vert="horz" wrap="square" lIns="0" tIns="48260" rIns="0" bIns="0" rtlCol="0">
            <a:spAutoFit/>
          </a:bodyPr>
          <a:lstStyle/>
          <a:p>
            <a:pPr marL="12700" marR="5080" indent="-635" algn="ctr">
              <a:lnSpc>
                <a:spcPts val="1500"/>
              </a:lnSpc>
              <a:spcBef>
                <a:spcPts val="380"/>
              </a:spcBef>
            </a:pPr>
            <a:r>
              <a:rPr lang="ru-RU" sz="1400" dirty="0">
                <a:latin typeface="Arial"/>
                <a:cs typeface="Arial"/>
              </a:rPr>
              <a:t>Вопросы  и      обсуждение  (2)</a:t>
            </a:r>
          </a:p>
        </p:txBody>
      </p:sp>
      <p:sp>
        <p:nvSpPr>
          <p:cNvPr id="39" name="object 39"/>
          <p:cNvSpPr txBox="1"/>
          <p:nvPr/>
        </p:nvSpPr>
        <p:spPr>
          <a:xfrm>
            <a:off x="3802762" y="1882655"/>
            <a:ext cx="1118901" cy="515975"/>
          </a:xfrm>
          <a:prstGeom prst="rect">
            <a:avLst/>
          </a:prstGeom>
        </p:spPr>
        <p:txBody>
          <a:bodyPr vert="horz" wrap="square" lIns="0" tIns="48260" rIns="0" bIns="0" rtlCol="0">
            <a:spAutoFit/>
          </a:bodyPr>
          <a:lstStyle/>
          <a:p>
            <a:pPr marL="118110" marR="5080" indent="-106045">
              <a:lnSpc>
                <a:spcPts val="1900"/>
              </a:lnSpc>
              <a:spcBef>
                <a:spcPts val="380"/>
              </a:spcBef>
            </a:pPr>
            <a:r>
              <a:rPr lang="ru-RU" sz="1400" b="1" dirty="0">
                <a:latin typeface="Arial"/>
                <a:cs typeface="Arial"/>
              </a:rPr>
              <a:t>Обновление сценария</a:t>
            </a:r>
          </a:p>
        </p:txBody>
      </p:sp>
      <p:sp>
        <p:nvSpPr>
          <p:cNvPr id="40" name="object 40"/>
          <p:cNvSpPr txBox="1"/>
          <p:nvPr/>
        </p:nvSpPr>
        <p:spPr>
          <a:xfrm>
            <a:off x="2121730" y="1835929"/>
            <a:ext cx="1270914" cy="625812"/>
          </a:xfrm>
          <a:prstGeom prst="rect">
            <a:avLst/>
          </a:prstGeom>
        </p:spPr>
        <p:txBody>
          <a:bodyPr vert="horz" wrap="square" lIns="0" tIns="48260" rIns="0" bIns="0" rtlCol="0">
            <a:spAutoFit/>
          </a:bodyPr>
          <a:lstStyle/>
          <a:p>
            <a:pPr marL="12700" marR="5080" indent="-635" algn="ctr">
              <a:lnSpc>
                <a:spcPts val="1500"/>
              </a:lnSpc>
              <a:spcBef>
                <a:spcPts val="380"/>
              </a:spcBef>
            </a:pPr>
            <a:r>
              <a:rPr lang="ru-RU" sz="1400" dirty="0">
                <a:latin typeface="Arial"/>
                <a:cs typeface="Arial"/>
              </a:rPr>
              <a:t>Вопросы  и      обсуждение  (1)</a:t>
            </a:r>
          </a:p>
        </p:txBody>
      </p:sp>
      <p:sp>
        <p:nvSpPr>
          <p:cNvPr id="41" name="object 41"/>
          <p:cNvSpPr txBox="1"/>
          <p:nvPr/>
        </p:nvSpPr>
        <p:spPr>
          <a:xfrm>
            <a:off x="670011" y="2018737"/>
            <a:ext cx="1118901" cy="228268"/>
          </a:xfrm>
          <a:prstGeom prst="rect">
            <a:avLst/>
          </a:prstGeom>
        </p:spPr>
        <p:txBody>
          <a:bodyPr vert="horz" wrap="square" lIns="0" tIns="12700" rIns="0" bIns="0" rtlCol="0">
            <a:spAutoFit/>
          </a:bodyPr>
          <a:lstStyle/>
          <a:p>
            <a:pPr marL="12700">
              <a:lnSpc>
                <a:spcPct val="100000"/>
              </a:lnSpc>
              <a:spcBef>
                <a:spcPts val="100"/>
              </a:spcBef>
            </a:pPr>
            <a:r>
              <a:rPr lang="ru-RU" sz="1400" b="1" dirty="0">
                <a:latin typeface="Arial"/>
                <a:cs typeface="Arial"/>
              </a:rPr>
              <a:t>Сценарий</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6601159-1D50-4283-8A58-2E0E604B0DC2}">
  <ds:schemaRefs>
    <ds:schemaRef ds:uri="http://schemas.microsoft.com/office/2006/documentManagement/types"/>
    <ds:schemaRef ds:uri="http://schemas.microsoft.com/office/infopath/2007/PartnerControls"/>
    <ds:schemaRef ds:uri="39054507-e2e9-4ae1-8010-04bf1583f8cf"/>
    <ds:schemaRef ds:uri="http://purl.org/dc/elements/1.1/"/>
    <ds:schemaRef ds:uri="http://schemas.microsoft.com/office/2006/metadata/properties"/>
    <ds:schemaRef ds:uri="http://purl.org/dc/terms/"/>
    <ds:schemaRef ds:uri="http://schemas.openxmlformats.org/package/2006/metadata/core-properties"/>
    <ds:schemaRef ds:uri="1e29cee2-e8a4-4f95-8408-2234aea7f5aa"/>
    <ds:schemaRef ds:uri="http://www.w3.org/XML/1998/namespace"/>
    <ds:schemaRef ds:uri="http://purl.org/dc/dcmitype/"/>
  </ds:schemaRefs>
</ds:datastoreItem>
</file>

<file path=customXml/itemProps2.xml><?xml version="1.0" encoding="utf-8"?>
<ds:datastoreItem xmlns:ds="http://schemas.openxmlformats.org/officeDocument/2006/customXml" ds:itemID="{2741ED46-506A-4F3F-8CB5-4D81DF89D9CD}">
  <ds:schemaRefs>
    <ds:schemaRef ds:uri="http://schemas.microsoft.com/sharepoint/v3/contenttype/forms"/>
  </ds:schemaRefs>
</ds:datastoreItem>
</file>

<file path=customXml/itemProps3.xml><?xml version="1.0" encoding="utf-8"?>
<ds:datastoreItem xmlns:ds="http://schemas.openxmlformats.org/officeDocument/2006/customXml" ds:itemID="{9137A3C8-642B-4337-BAD9-174370E24983}"/>
</file>

<file path=docProps/app.xml><?xml version="1.0" encoding="utf-8"?>
<Properties xmlns="http://schemas.openxmlformats.org/officeDocument/2006/extended-properties" xmlns:vt="http://schemas.openxmlformats.org/officeDocument/2006/docPropsVTypes">
  <Template/>
  <TotalTime>711</TotalTime>
  <Words>3014</Words>
  <Application>Microsoft Office PowerPoint</Application>
  <PresentationFormat>Custom</PresentationFormat>
  <Paragraphs>489</Paragraphs>
  <Slides>35</Slides>
  <Notes>22</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35</vt:i4>
      </vt:variant>
    </vt:vector>
  </HeadingPairs>
  <TitlesOfParts>
    <vt:vector size="45" baseType="lpstr">
      <vt:lpstr>Arial</vt:lpstr>
      <vt:lpstr>Arial Black</vt:lpstr>
      <vt:lpstr>Arial Narrow</vt:lpstr>
      <vt:lpstr>Calibri</vt:lpstr>
      <vt:lpstr>Roboto</vt:lpstr>
      <vt:lpstr>Roboto-Medium</vt:lpstr>
      <vt:lpstr>Wingdings</vt:lpstr>
      <vt:lpstr>Office Theme</vt:lpstr>
      <vt:lpstr>1_Office Theme</vt:lpstr>
      <vt:lpstr>2_Office Theme</vt:lpstr>
      <vt:lpstr>   НОВАЯ КОРОНАВИРУСНАЯ ИНФЕКЦИЯ (COVID-19)</vt:lpstr>
      <vt:lpstr>Предлагаемая программа</vt:lpstr>
      <vt:lpstr>Последние оперативные сводки ВОЗ</vt:lpstr>
      <vt:lpstr>        Руководство по обеспечению готовности и реагированию</vt:lpstr>
      <vt:lpstr>В чем суть кабинетных учений (ТТХ)?</vt:lpstr>
      <vt:lpstr>Концепция и предназначение</vt:lpstr>
      <vt:lpstr>Общие задачи TTX</vt:lpstr>
      <vt:lpstr>Правила TTX</vt:lpstr>
      <vt:lpstr>Кабинетные учения: «Правила игры»</vt:lpstr>
      <vt:lpstr>Вопросы</vt:lpstr>
      <vt:lpstr>PowerPoint Presentation</vt:lpstr>
      <vt:lpstr>Сценарий</vt:lpstr>
      <vt:lpstr>Сессия 1</vt:lpstr>
      <vt:lpstr>PowerPoint Presentation</vt:lpstr>
      <vt:lpstr>Меры для защиты здоровья населения и социальные меры: общие сведения</vt:lpstr>
      <vt:lpstr>ОЦЕНКА СИТУАЦИИ</vt:lpstr>
      <vt:lpstr>Сессия 2</vt:lpstr>
      <vt:lpstr>PowerPoint Presentation</vt:lpstr>
      <vt:lpstr>Обновление сценария</vt:lpstr>
      <vt:lpstr>Сессия 3</vt:lpstr>
      <vt:lpstr>PowerPoint Presentation</vt:lpstr>
      <vt:lpstr>Обновление сценария</vt:lpstr>
      <vt:lpstr> </vt:lpstr>
      <vt:lpstr>PowerPoint Presentation</vt:lpstr>
      <vt:lpstr>Обновление сценария</vt:lpstr>
      <vt:lpstr>Сессия 5</vt:lpstr>
      <vt:lpstr>Резюме и  дальнейшие  шаги</vt:lpstr>
      <vt:lpstr>COVID-19 СПГР</vt:lpstr>
      <vt:lpstr>Анализ сильных сторон и пробелов</vt:lpstr>
      <vt:lpstr>PowerPoint Presentation</vt:lpstr>
      <vt:lpstr>План действий</vt:lpstr>
      <vt:lpstr>Обобщение результатов</vt:lpstr>
      <vt:lpstr>Заполнение участниками форм обратной связи</vt:lpstr>
      <vt:lpstr>PowerPoint Presentation</vt:lpstr>
      <vt:lpstr>СПАСИБО!</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(COVID-19)</dc:title>
  <dc:creator>Yushkevich</dc:creator>
  <cp:lastModifiedBy>PORTORICO, Mariaisabella</cp:lastModifiedBy>
  <cp:revision>122</cp:revision>
  <dcterms:created xsi:type="dcterms:W3CDTF">2020-11-25T12:11:13Z</dcterms:created>
  <dcterms:modified xsi:type="dcterms:W3CDTF">2020-12-09T15:43:35Z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2020-11-25T00:00:00Z</vt:filetime>
  </property>
  <property fmtid="{D5CDD505-2E9C-101B-9397-08002B2CF9AE}" pid="3" name="LastSaved">
    <vt:filetime>2020-11-25T00:00:00Z</vt:filetime>
  </property>
  <property fmtid="{D5CDD505-2E9C-101B-9397-08002B2CF9AE}" pid="4" name="ContentTypeId">
    <vt:lpwstr>0x0101004B8C5FCD04D76B4F9E83E1FFDAAD0434</vt:lpwstr>
  </property>
</Properties>
</file>