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  <p:sldMasterId id="2147483666" r:id="rId6"/>
  </p:sldMasterIdLst>
  <p:notesMasterIdLst>
    <p:notesMasterId r:id="rId42"/>
  </p:notesMasterIdLst>
  <p:handoutMasterIdLst>
    <p:handoutMasterId r:id="rId43"/>
  </p:handoutMasterIdLst>
  <p:sldIdLst>
    <p:sldId id="256" r:id="rId7"/>
    <p:sldId id="301" r:id="rId8"/>
    <p:sldId id="302" r:id="rId9"/>
    <p:sldId id="258" r:id="rId10"/>
    <p:sldId id="269" r:id="rId11"/>
    <p:sldId id="260" r:id="rId12"/>
    <p:sldId id="297" r:id="rId13"/>
    <p:sldId id="263" r:id="rId14"/>
    <p:sldId id="262" r:id="rId15"/>
    <p:sldId id="264" r:id="rId16"/>
    <p:sldId id="265" r:id="rId17"/>
    <p:sldId id="291" r:id="rId18"/>
    <p:sldId id="267" r:id="rId19"/>
    <p:sldId id="292" r:id="rId20"/>
    <p:sldId id="294" r:id="rId21"/>
    <p:sldId id="300" r:id="rId22"/>
    <p:sldId id="299" r:id="rId23"/>
    <p:sldId id="271" r:id="rId24"/>
    <p:sldId id="272" r:id="rId25"/>
    <p:sldId id="274" r:id="rId26"/>
    <p:sldId id="275" r:id="rId27"/>
    <p:sldId id="273" r:id="rId28"/>
    <p:sldId id="293" r:id="rId29"/>
    <p:sldId id="277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GURUNG, Santosh" initials="GS" lastIdx="6" clrIdx="6">
    <p:extLst>
      <p:ext uri="{19B8F6BF-5375-455C-9EA6-DF929625EA0E}">
        <p15:presenceInfo xmlns:p15="http://schemas.microsoft.com/office/powerpoint/2012/main" userId="S::gurungs@who.int::a782520f-cabd-43b3-948d-3962c9dcd38d" providerId="AD"/>
      </p:ext>
    </p:extLst>
  </p:cmAuthor>
  <p:cmAuthor id="1" name="MAYIGANE, Landry Ndriko" initials="MN" lastIdx="1" clrIdx="0">
    <p:extLst>
      <p:ext uri="{19B8F6BF-5375-455C-9EA6-DF929625EA0E}">
        <p15:presenceInfo xmlns:p15="http://schemas.microsoft.com/office/powerpoint/2012/main" userId="S::mayiganel@who.int::5bcdd02e-6bd9-497d-a938-c18e9b426efb" providerId="AD"/>
      </p:ext>
    </p:extLst>
  </p:cmAuthor>
  <p:cmAuthor id="8" name="BAHL, Jhilmil" initials="BJ" lastIdx="17" clrIdx="7">
    <p:extLst>
      <p:ext uri="{19B8F6BF-5375-455C-9EA6-DF929625EA0E}">
        <p15:presenceInfo xmlns:p15="http://schemas.microsoft.com/office/powerpoint/2012/main" userId="S::bahlj@who.int::7c1caab9-eb59-491f-9c8a-4461abf34058" providerId="AD"/>
      </p:ext>
    </p:extLst>
  </p:cmAuthor>
  <p:cmAuthor id="2" name="Denis" initials="D" lastIdx="20" clrIdx="1">
    <p:extLst>
      <p:ext uri="{19B8F6BF-5375-455C-9EA6-DF929625EA0E}">
        <p15:presenceInfo xmlns:p15="http://schemas.microsoft.com/office/powerpoint/2012/main" userId="Denis" providerId="None"/>
      </p:ext>
    </p:extLst>
  </p:cmAuthor>
  <p:cmAuthor id="9" name="GOLDIN, Shoshanna" initials="GS" lastIdx="6" clrIdx="8">
    <p:extLst>
      <p:ext uri="{19B8F6BF-5375-455C-9EA6-DF929625EA0E}">
        <p15:presenceInfo xmlns:p15="http://schemas.microsoft.com/office/powerpoint/2012/main" userId="S::goldins@who.int::f0edda84-593e-4b91-92ee-16e23de29c3f" providerId="AD"/>
      </p:ext>
    </p:extLst>
  </p:cmAuthor>
  <p:cmAuthor id="3" name="COPPER, Frederik Anton" initials="CFA" lastIdx="13" clrIdx="2">
    <p:extLst>
      <p:ext uri="{19B8F6BF-5375-455C-9EA6-DF929625EA0E}">
        <p15:presenceInfo xmlns:p15="http://schemas.microsoft.com/office/powerpoint/2012/main" userId="S::copperf@who.int::0f901088-783c-438a-8209-1f3e953b174f" providerId="AD"/>
      </p:ext>
    </p:extLst>
  </p:cmAuthor>
  <p:cmAuthor id="4" name="VENTE, Candice" initials="VC" lastIdx="20" clrIdx="3">
    <p:extLst>
      <p:ext uri="{19B8F6BF-5375-455C-9EA6-DF929625EA0E}">
        <p15:presenceInfo xmlns:p15="http://schemas.microsoft.com/office/powerpoint/2012/main" userId="S::ventec@who.int::8f353e18-bd2e-4779-a174-5920aa7a3ee8" providerId="AD"/>
      </p:ext>
    </p:extLst>
  </p:cmAuthor>
  <p:cmAuthor id="5" name="BELL, Allan" initials="BA" lastIdx="2" clrIdx="4">
    <p:extLst>
      <p:ext uri="{19B8F6BF-5375-455C-9EA6-DF929625EA0E}">
        <p15:presenceInfo xmlns:p15="http://schemas.microsoft.com/office/powerpoint/2012/main" userId="S::abell@who.int::8ad7c1ce-8c94-400e-aa87-31e9b379df10" providerId="AD"/>
      </p:ext>
    </p:extLst>
  </p:cmAuthor>
  <p:cmAuthor id="6" name="DESAI, Shalini" initials="DS" lastIdx="5" clrIdx="5">
    <p:extLst>
      <p:ext uri="{19B8F6BF-5375-455C-9EA6-DF929625EA0E}">
        <p15:presenceInfo xmlns:p15="http://schemas.microsoft.com/office/powerpoint/2012/main" userId="S::sdesai@who.int::62e2c573-819b-434f-8570-d7a4950cfe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807"/>
    <a:srgbClr val="D86422"/>
    <a:srgbClr val="008DC9"/>
    <a:srgbClr val="008FCE"/>
    <a:srgbClr val="008DCF"/>
    <a:srgbClr val="A24B19"/>
    <a:srgbClr val="006A97"/>
    <a:srgbClr val="005D85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67265F-E012-4C18-976D-749F949784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B049D7-50E2-499B-969D-4D62B25AA5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981BD-5526-4445-8380-17D27E8DAE2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86127-1702-4FB4-9084-D779231D23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F782CD-0304-411A-A86B-D935595FFE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F966A-2D82-447F-9A17-BCE9AF876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1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98A83-ACC6-4B15-A034-17B5DF5D97A5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61A72-6C7D-49E1-A69D-B1543F4FD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0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/>
              <a:t>Notas</a:t>
            </a:r>
            <a:r>
              <a:rPr lang="en-US" b="1" dirty="0"/>
              <a:t> </a:t>
            </a:r>
            <a:r>
              <a:rPr lang="en-US" b="1" dirty="0" err="1"/>
              <a:t>para</a:t>
            </a:r>
            <a:r>
              <a:rPr lang="en-US" b="1" dirty="0"/>
              <a:t> o </a:t>
            </a:r>
            <a:r>
              <a:rPr lang="en-US" b="1" dirty="0" err="1"/>
              <a:t>Facilitador</a:t>
            </a:r>
            <a:r>
              <a:rPr lang="en-US" b="1" dirty="0"/>
              <a:t>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AJUSTE O TEMPO DE ACORDO COM A SUA AGENDA MAS RESERVE</a:t>
            </a:r>
            <a:r>
              <a:rPr lang="en-US" baseline="0" dirty="0"/>
              <a:t> TEMPO SUFICIENTE PARA A PARTE 2</a:t>
            </a:r>
            <a:r>
              <a:rPr lang="en-US" dirty="0"/>
              <a:t>.  ESTA </a:t>
            </a:r>
            <a:r>
              <a:rPr lang="en-US" dirty="0" err="1"/>
              <a:t>É</a:t>
            </a:r>
            <a:r>
              <a:rPr lang="en-US" dirty="0"/>
              <a:t> A PARTE MAIS IMPORTANTE DO</a:t>
            </a:r>
            <a:r>
              <a:rPr lang="en-US" baseline="0" dirty="0"/>
              <a:t> </a:t>
            </a:r>
            <a:r>
              <a:rPr lang="en-US" dirty="0"/>
              <a:t>SIMEX!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5513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noProof="0" dirty="0"/>
              <a:t>Notas para o Facilitador:</a:t>
            </a:r>
          </a:p>
          <a:p>
            <a:r>
              <a:rPr lang="pt-PT" noProof="0" dirty="0"/>
              <a:t>•Estimar as populações-alvo relevantes é uma atividade complexa e urgente na preparação para a introdução da vacina contra a COVID-19 e os planeadores nacionais</a:t>
            </a:r>
            <a:r>
              <a:rPr lang="pt-PT" baseline="0" noProof="0" dirty="0"/>
              <a:t> terão de </a:t>
            </a:r>
            <a:r>
              <a:rPr lang="pt-PT" noProof="0" dirty="0"/>
              <a:t>trabalhar com os seus gabinetes nacionais de estatística para obter essas estimativas.</a:t>
            </a:r>
          </a:p>
          <a:p>
            <a:r>
              <a:rPr lang="pt-PT" noProof="0" dirty="0"/>
              <a:t>•Lutar pela equidade no</a:t>
            </a:r>
            <a:r>
              <a:rPr lang="pt-PT" baseline="0" noProof="0" dirty="0"/>
              <a:t> acesso às </a:t>
            </a:r>
            <a:r>
              <a:rPr lang="pt-PT" noProof="0" dirty="0"/>
              <a:t>vacinas deve ser um princípio orientador para todos os países, afim de se protegerem devidamente os grupos sobre</a:t>
            </a:r>
            <a:r>
              <a:rPr lang="pt-PT" baseline="0" noProof="0" dirty="0"/>
              <a:t> os quais recai o fardo mais pesado </a:t>
            </a:r>
            <a:r>
              <a:rPr lang="pt-PT" noProof="0" dirty="0"/>
              <a:t>da COVID-19.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pt-PT" sz="1200" b="1" noProof="0" dirty="0">
                <a:solidFill>
                  <a:srgbClr val="000000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População-alvo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pt-PT" sz="1200" b="1" noProof="0" dirty="0">
                <a:solidFill>
                  <a:srgbClr val="000000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Definições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pt-PT" sz="1200" b="1" noProof="0" dirty="0">
                <a:solidFill>
                  <a:srgbClr val="000000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Tamanho estimado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u="sng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Profissionais de saúde </a:t>
            </a:r>
            <a:endParaRPr lang="pt-PT" sz="2400" u="sng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Todas as pessoas envolvidas e ações destinadas principalmente a melhorar a saúde (ver nota de rodapé na Secção 5.2 das orientações)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Para mais esclarecimentos sobre a definição dos profissionais de saúde por grupos de risco (ver orientações provisórias provenientes da OMS e da Organização Internacional do Trabalho).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Podem estar disponíveis no gabinete nacional de estatística, nos registos dos profissionais de saúde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e nos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departamentos de registo das ONG.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Uma estimativa mundial do número de profissionais de saúde é 3%, mas existem grandes diferenças entre os países.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Os países devem planear um exercício de enumeração, por exemplo, através da elaboração de “listas de beneficiários” a nível de distrito, antes da introdução.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u="sng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Pessoas idosas</a:t>
            </a:r>
            <a:endParaRPr lang="pt-PT" sz="2400" u="sng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Definidas por risco baseado na idade; variam conforme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o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 país/região. O intervalo específico da idade deve ser definido a nível de país pelos peritos nacionais de saúde/NITAG, com base na mortalidade diferencial por idade.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Estes dados devem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estar prontamente disponíveis 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no gabinete nacional de estatística.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u="sng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Pessoas com patologias pré-existentes</a:t>
            </a:r>
            <a:endParaRPr lang="pt-PT" sz="2400" u="sng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Consideradas como estando em risco significativamente maior de doença grave ou morte (nos países onde as </a:t>
            </a:r>
            <a:r>
              <a:rPr lang="pt-PT" sz="1200" noProof="0" dirty="0" err="1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comorbilidades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relevantes podem ser equitativamente avaliadas entre a população).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Pessoas em estruturas de cuidados continuados. Alguns países poderão ter inquéritos de saúde que forneçam essas estimativas, mas estimar estas populações será um processo complicado.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Adicionalmente, os países devem tentar minimizar a dupla contagem dos doentes, e.g., um idoso com cancro, para reduzir o risco de sobrestimar a população.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u="sng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Outros grupos-alvo: trabalhadores essenciais, grupos de trabalho social que não conseguem manter o distanciamento físico, grupos etários de alto risco de transmissão da doença, seguranças das fronteiras, viajantes</a:t>
            </a:r>
            <a:endParaRPr lang="pt-PT" sz="2400" u="sng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As definições/características devem ser definidas a nível de país pelos peritos nacionais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de saúde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/NITAG.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As fontes de dados variam, desde os dados dos recenseamentos até aos inquéritos demográficos ou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domiciliares de saúde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. Algumas formas possíveis de estimar outros grupos são: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Trabalhadores essenciais: uma vez definidos nos países, as estimativas poderão estar disponíveis nas </a:t>
            </a:r>
            <a:r>
              <a:rPr lang="pt-PT" sz="1200" noProof="0" dirty="0" err="1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adminsitrações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relevantes 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(educação, defesa, etc.).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Grupos de trabalho social incapazes de manter o distanciamento físico: também terão de ser definidos; algumas estimativas sobre grupos ocupacionais alargados, como atividades de hospitalidade, poderão estar disponíveis nos gabinetes nacionais de estatística. As estimativas referentes a grupos específicos,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como profissionais do sexo, poderão igualmente estar disponíveis em 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inquéritos</a:t>
            </a:r>
            <a:r>
              <a:rPr lang="pt-PT" sz="1200" baseline="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e estudos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Grupos etários de alto risco de transmitirem a doença: as estimativas sobre grupos etários estão prontamente disponíveis nos gabinetes nacionais de estatística.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pt-PT" sz="2400" noProof="0" dirty="0">
                <a:effectLst/>
                <a:latin typeface="Myriad Pro Cond"/>
                <a:ea typeface="DengXian" panose="02010600030101010101" pitchFamily="2" charset="-122"/>
                <a:cs typeface="Calibri" panose="020F0502020204030204" pitchFamily="34" charset="0"/>
              </a:rPr>
              <a:t>P</a:t>
            </a:r>
            <a:r>
              <a:rPr lang="pt-PT" sz="1200" noProof="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essoal de segurança nas fronteiras: fazem provavelmente parte dos trabalhadores essenciais. </a:t>
            </a:r>
            <a:endParaRPr lang="pt-PT" sz="2400" noProof="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292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136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estratégias nacionais para a administração de vacinas contra a COVID-19 terão de ser adaptadas com base nas características da vacina, a avaliação de risco-benefício para diferentes grupos populacionais, a quantidade e o ritmo do abastecimento da vacina e estarem alinhadas com o contexto e os sistemas de saúde específicos dos países.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estratégia nacional final de vacinação será definida pelas características das vacinas, à medida que forem disponibilizadas.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países terão de colaborar com os programas e diferentes sectores para potenciar as estruturas de prestação de serviços já existentes e/ou para poderem criar uma nova plataforma de distribuição, considerar em reforçar outras plataformas que prestam serviços de saúde ao longo da vida, para oferecer a vacinação contra a COVID-19.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NIP dos países terão de conceber estratégias de vacinação não tradicionais e talvez inovadoras para chegarem às populações-alvo prioritárias.</a:t>
            </a:r>
          </a:p>
          <a:p>
            <a:pPr lvl="0"/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países terão de planear recursos e implementar medidas de prevenção e controlo da infeção (PCI) e ambientais ao administrarem a vacina, incluindo o uso de EPI pelos profissionais de saúde.</a:t>
            </a:r>
          </a:p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Grupos-alvo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Potencial estratégia de distribuição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Potenciais postos de vacinação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Profissionais de saúde 	Postos fixos  	Unidades de cuidados primários,	hospitais, estruturas de cuidados continuados, clínicas privadas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Pessoas idosas Postos fixos e de proximidade	Unidades de cuidados primários, estruturas de cuidados continuados, centros de dia, centros de cuidados comunitários, farmácias, equipas móveis para apoio domiciliário e outros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Clínicas temporárias/móveis	unidades públicas e privadas, mercados, parques, automóveis 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Campanhas de massas	</a:t>
            </a:r>
          </a:p>
          <a:p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Pessoas com </a:t>
            </a:r>
            <a:r>
              <a:rPr lang="pt-PT" sz="1200" u="sng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comorbiidades</a:t>
            </a:r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Postos fixos e de proximidade  </a:t>
            </a:r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Unidades de cuidados primários, clínicas de ambulatório, hospitais, estruturas de cuidados continuados, locais de trabalho, através de equipas móveis para as pessoas com patologias pré-existentes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Clínicas temporárias/móveis 	pessoas com patologias isoladas em casa, outras unidades públicas e privadas 	</a:t>
            </a:r>
          </a:p>
          <a:p>
            <a:r>
              <a:rPr lang="pt-PT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Outros grupos-alvo: 	Postos fixos e de proximidade	As acima mencionadas e estratégias especiais, e.g. , zonas inseguras (negociação do acesso, equipas de vacinação em pontos de trânsito), locais de trabalho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Clínicas temporárias/móveis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Campanhas de massa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40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Cada uma das vacinas tem eficácia semelhante, mas diferentes exigências em termos de armazenamento e transporte: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 vacina A exige uma cadeia de ultrafrio estável a -70 a -80 °C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vacina C requer temperaturas de refrigeração normais (2 a 8°C),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até seis meses.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992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 seguintes pré-requisitos são aplicáveis à elaboração de estratégias de distribuição apropriadas: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Previsão das necessidades em vacinas e logística: a Ferramenta de Dimensionamento da Cadeia de Abastecimento das Vacinas fornece informação sobre os requisitos de  equipamento, abastecimento e orçamento necessários para apoiar as operações de distribuição e vacinação com base no tamanho da população a ser vacinada.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Avaliação da capacidade de armazenamento: o Inventário do Equipamento da Cadeia de Frio  e a Ferramenta de Análise das Lacunas são úteis para avaliar as quantidades da vacina e  correspondente capacidade da cadeia de frio por área de cobertura.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Identificação das capacidades para os surtos: avaliar e mapear as capacidades da cadeia de frio disponíveis, de acordo com os três limites de temperatura (e.g. +2 °C a +8 °C, -20 °C e -70 °C), para armazenar os diferentes tipos de vacinas contra a COVID-19 que estão em desenvolvimento. Incluir todo o equipamento de cadeia de frio disponível fora do programa de vacinação (e.g., divisão farmacêutica, laboratórios nacionais de referência e sectores privados e empresariais) no inventário e cálculo das capacidades.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Preparação de um plano de distribuição: preparar um plano de distribuição  para as vacinas e material acessório (seringas, caixas de segurança, transportadores de vacinas, recipientes de refrigeração, marcadores, formulários de recolha de dados, kits de resposta aos EAPV e PCI/EPI em função da população-alvo  e  do número de profissionais que integram as equipas de vacinação e monitorização (e.g., vacinadores, administrativos, mobilizadores sociais, supervisores e monitores).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Reforço da gestão do abastecimento e das reservas: inicialmente, o abastecimento de vacinas para a COVID-19 será escasso, com uma curta vida útil e poderá não ter VVM. Por conseguinte, a monitorização e o registo da temperatura do equipamento da cadeia de frio, a distribuição das 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vacinas, a gestão do inventário e dos stocks e as taxas de desperdício devem ser fitos com todo o rigor e eficiência em toda a cadeia de abastecimento.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Criação de um sistema de rastreabilidade das vacinas: criar um mecanismo robusto para garantir a rastreabilidade das vacinas da COVID-19, a fim de evitar o risco de desvio e falsificação.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Planeamento da segurança das vacinas e dos profissionais: no contexto de uma grande procura, mas reservas limitadas, é preciso instalar sistemas de segurança claros para garantir a segurança e  integridade das vacinas contra a COVID-19 e do material acessório em toda a cadeia de abastecimento. Elaborar um plano para salvaguardar a proteção de todos os profissionais envolvidos e de todas as instalações de armazenamento das vacinas, inclusivamente durante o trânsito.</a:t>
            </a:r>
          </a:p>
          <a:p>
            <a:r>
              <a:rPr lang="pt-PT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Preparação da cadeia de abastecimento e gestão dos resíduos dos cuidados de saúde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ferramentas forma atualizadas de modo a incluir itens relevantes para a COVID-19. Os gestores da cadeia de abastecimento deverão familiarizar-se com as ferramentas para a análise o  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microplaneamento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dos cenários, para poderem simular o impacto sobre os recursos humanos, logística e orçamentos. Se as capacidades forem inadequadas, os países deverão considerar opções práticas, para resolver s lacunas em matéria de capacidade aos diferentes níveis da cadeia de abastecimento. Os países deverão documentar tão exaustivamente quanto possível a informação recolhida. Os países elegíveis para receber apoio dos parceiros terão de apresentar essa informação como parte do seu processo de candidatura à atribuição de vacinas e apoio à distribuição. Os países deverão verificar regularmente a informação mais recente sobre as vacinas que lhes for disponibilizada e rever e ajustar o seu plano em conformidade.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95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Notas para o facilitador:</a:t>
            </a:r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 garantir a aceitação e a toma das vacinas contra a COVID-19, os países terão de adotar uma abordagem integrada que: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comece por ouvir e compreender as populações-alvo, para gerar dados comportamentais e sociais sobre os fatores que determinam a toma e elaborar estratégias específicas para a resposta;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crie um ambiente informativo propício e transparente e combata as informações erradas através da auscultação social e avaliações que informem iniciativas de envolvimento digital;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conquiste confiança e a aceitação das vacinas, através do envolvimento das comunidades por organizações da sociedade civil, particularmente para as populações-alvo mais vulneráveis;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forneça aos profissionais de saúde os conhecimentos necessários sobre as vacinas da COVID-19 como primeiros utilizadores, influenciadores e vacinadores confiáveis, conferindo-lhes as competências para uma comunicação eficaz e persuasiva com as populações-alvo e as comunidades; e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prepare os países para responderem a relatos de efeitos adversos pós-vacinação (EAPV) e elabore um  plano para mitigar eventuais crises  de confiança daí resultantes.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Lutar pela equidade no acesso às vacinas deve ser um princípio orientador para todos os países, para que possam proteger devidamente os grupos mais afetados pelo fardo da COVID-19.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	Auscultação social, envolvimento digital e gestão de informações erradas 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	Comunicação dos riscos e envolvimento comunitário 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	Capacitação dos profissionais de saúde da linha da frente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	Comunicação de crises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 necessário que haja uma equipa nuclear responsável por coordenar e gerir a comunicação de crises e para as seguintes funções-chave: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POP para gerir a comunicação de crises;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elaboração de conteúdos e orientações para detetar e responder a rumores, informações erradas e desinformação com uma resposta rápida em tempo real, especialmente </a:t>
            </a:r>
            <a:r>
              <a:rPr lang="pt-PT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online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elaboração e divulgação de mensagens-chave; garantia de que os programas de vacinação e as partes interessadas falem a uma só voz;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formação dos média e dos porta-vozes;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mobilização social e atividades de comunicação; e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	comunicação com a população afetada e outro público-alvo no caso de EAPV.</a:t>
            </a:r>
            <a:r>
              <a:rPr lang="pt-PT" dirty="0">
                <a:effectLst/>
              </a:rPr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754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AJUSTE O TEMPO DE ACORDO COM A SUA AGENDA MAS RESERVE</a:t>
            </a:r>
            <a:r>
              <a:rPr lang="en-US" baseline="0" dirty="0"/>
              <a:t> TEMPO SUFICIENTE PARA A PARTE 2</a:t>
            </a:r>
            <a:r>
              <a:rPr lang="en-US" dirty="0"/>
              <a:t>.  ESTA </a:t>
            </a:r>
            <a:r>
              <a:rPr lang="en-US" dirty="0" err="1"/>
              <a:t>É</a:t>
            </a:r>
            <a:r>
              <a:rPr lang="en-US" dirty="0"/>
              <a:t> A PARTE MAIS IMPORTANTE DO</a:t>
            </a:r>
            <a:r>
              <a:rPr lang="en-US" baseline="0" dirty="0"/>
              <a:t> </a:t>
            </a:r>
            <a:r>
              <a:rPr lang="en-US" dirty="0"/>
              <a:t>SIMEX!!!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9755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noProof="0" dirty="0"/>
              <a:t>Nota para o facilitador:</a:t>
            </a:r>
          </a:p>
          <a:p>
            <a:r>
              <a:rPr lang="pt-PT" noProof="0" dirty="0"/>
              <a:t>Esta sessão destina-se a identificar as boas</a:t>
            </a:r>
            <a:r>
              <a:rPr lang="pt-PT" baseline="0" noProof="0" dirty="0"/>
              <a:t> práticas </a:t>
            </a:r>
            <a:r>
              <a:rPr lang="pt-PT" noProof="0" dirty="0"/>
              <a:t>e os desafios do PNDV e a priorizar as principais áreas que necessitem de melhor trabalho/planeamento</a:t>
            </a:r>
            <a:r>
              <a:rPr lang="en-US" dirty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92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pt-PT" sz="3500" noProof="0" dirty="0">
                <a:latin typeface="Calibri" pitchFamily="34" charset="0"/>
                <a:cs typeface="Courier New" pitchFamily="49" charset="0"/>
              </a:rPr>
              <a:t>Constituir grupos.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pt-PT" sz="3500" noProof="0" dirty="0">
                <a:latin typeface="Calibri" pitchFamily="34" charset="0"/>
                <a:cs typeface="Courier New" pitchFamily="49" charset="0"/>
              </a:rPr>
              <a:t>Priorização dos resultados em</a:t>
            </a:r>
            <a:r>
              <a:rPr lang="pt-PT" sz="3500" baseline="0" noProof="0" dirty="0">
                <a:latin typeface="Calibri" pitchFamily="34" charset="0"/>
                <a:cs typeface="Courier New" pitchFamily="49" charset="0"/>
              </a:rPr>
              <a:t> ações</a:t>
            </a:r>
            <a:endParaRPr lang="pt-PT" sz="3500" noProof="0" dirty="0">
              <a:latin typeface="Calibri" pitchFamily="34" charset="0"/>
              <a:cs typeface="Courier New" pitchFamily="49" charset="0"/>
            </a:endParaRP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pt-PT" sz="2400" noProof="0" dirty="0">
                <a:latin typeface="Calibri" pitchFamily="34" charset="0"/>
                <a:cs typeface="Courier New" pitchFamily="49" charset="0"/>
              </a:rPr>
              <a:t>Ação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pt-PT" sz="2400" noProof="0" dirty="0">
                <a:latin typeface="Calibri" pitchFamily="34" charset="0"/>
                <a:cs typeface="Courier New" pitchFamily="49" charset="0"/>
              </a:rPr>
              <a:t>Razão por que é uma prioridade?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pt-PT" sz="2400" noProof="0" dirty="0">
                <a:latin typeface="Calibri" pitchFamily="34" charset="0"/>
                <a:cs typeface="Courier New" pitchFamily="49" charset="0"/>
              </a:rPr>
              <a:t>Quem é responsável pela ação?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pt-PT" sz="2400" noProof="0" dirty="0">
                <a:latin typeface="Calibri" pitchFamily="34" charset="0"/>
                <a:cs typeface="Courier New" pitchFamily="49" charset="0"/>
              </a:rPr>
              <a:t>Que</a:t>
            </a:r>
            <a:r>
              <a:rPr lang="pt-PT" sz="2400" baseline="0" noProof="0" dirty="0">
                <a:latin typeface="Calibri" pitchFamily="34" charset="0"/>
                <a:cs typeface="Courier New" pitchFamily="49" charset="0"/>
              </a:rPr>
              <a:t> recursos são necessários</a:t>
            </a:r>
            <a:r>
              <a:rPr lang="pt-PT" sz="2400" noProof="0" dirty="0">
                <a:latin typeface="Calibri" pitchFamily="34" charset="0"/>
                <a:cs typeface="Courier New" pitchFamily="49" charset="0"/>
              </a:rPr>
              <a:t>?</a:t>
            </a:r>
          </a:p>
          <a:p>
            <a:pPr marL="800100" lvl="2" indent="-342900">
              <a:spcBef>
                <a:spcPct val="20000"/>
              </a:spcBef>
              <a:buFont typeface="Calibri" pitchFamily="34" charset="0"/>
              <a:buChar char="–"/>
              <a:defRPr/>
            </a:pPr>
            <a:r>
              <a:rPr lang="pt-PT" sz="2400" noProof="0" dirty="0">
                <a:latin typeface="Calibri" pitchFamily="34" charset="0"/>
                <a:cs typeface="Courier New" pitchFamily="49" charset="0"/>
              </a:rPr>
              <a:t>Quando?</a:t>
            </a:r>
          </a:p>
          <a:p>
            <a:pPr marL="342900" lvl="1" indent="-342900">
              <a:spcBef>
                <a:spcPct val="20000"/>
              </a:spcBef>
              <a:buFontTx/>
              <a:buChar char="•"/>
              <a:defRPr/>
            </a:pPr>
            <a:r>
              <a:rPr lang="pt-PT" sz="3500" noProof="0" dirty="0">
                <a:latin typeface="Calibri" pitchFamily="34" charset="0"/>
                <a:cs typeface="Courier New" pitchFamily="49" charset="0"/>
              </a:rPr>
              <a:t>O relator de cada grupo apresenta um resumo das respetivas conclusões, em 5 minutos.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163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42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b="1" dirty="0"/>
              <a:t>Notas para o Facilitador: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 equipas da OMS trabalham com peritos de todo o mundo para elaborar estas orientações. Juntos, os peritos analisam relatórios, estudos, apresentações dos países, analisam as tendências e consultam outros grupos de peritos para encontrarem a melhor abordagem. As orientações destinam-se aos decisores da área da saúde que adaptam a informação ao contexto do seu país. À medida que surgem novos conhecimentos científicos, os documentos são atualizados.</a:t>
            </a:r>
          </a:p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06EAF-979B-4048-8A60-F6B53404CC7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813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/>
              <a:t>O formulário de feedback do participante pode ser encontrado aqui</a:t>
            </a:r>
            <a:r>
              <a:rPr lang="en-US" dirty="0"/>
              <a:t>: https://</a:t>
            </a:r>
            <a:r>
              <a:rPr lang="en-US" dirty="0" err="1"/>
              <a:t>extranet.who.int</a:t>
            </a:r>
            <a:r>
              <a:rPr lang="en-US" dirty="0"/>
              <a:t>/</a:t>
            </a:r>
            <a:r>
              <a:rPr lang="en-US" dirty="0" err="1"/>
              <a:t>sph</a:t>
            </a:r>
            <a:r>
              <a:rPr lang="en-US" dirty="0"/>
              <a:t>/docs/file/1757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940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/>
              <a:t>Conclusões e passos </a:t>
            </a:r>
            <a:r>
              <a:rPr lang="pt-PT" noProof="0" dirty="0" err="1"/>
              <a:t>seguinntes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82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00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>
              <a:lnSpc>
                <a:spcPts val="2950"/>
              </a:lnSpc>
              <a:spcBef>
                <a:spcPts val="100"/>
              </a:spcBef>
            </a:pPr>
            <a:r>
              <a:rPr lang="pt-PT" sz="1200" b="1" spc="-20" noProof="0" dirty="0">
                <a:cs typeface="Arial"/>
              </a:rPr>
              <a:t>A </a:t>
            </a:r>
            <a:r>
              <a:rPr lang="pt-PT" sz="1200" b="1" spc="-25" noProof="0" dirty="0">
                <a:cs typeface="Arial"/>
              </a:rPr>
              <a:t>situação está a evoluir </a:t>
            </a:r>
            <a:r>
              <a:rPr lang="pt-PT" sz="1200" b="1" spc="-30" noProof="0" dirty="0">
                <a:cs typeface="Arial"/>
              </a:rPr>
              <a:t>rapidamente.</a:t>
            </a:r>
            <a:endParaRPr lang="pt-PT" sz="1200" noProof="0" dirty="0">
              <a:cs typeface="Arial"/>
            </a:endParaRPr>
          </a:p>
          <a:p>
            <a:endParaRPr lang="pt-PT" b="1" u="none" noProof="0" dirty="0"/>
          </a:p>
          <a:p>
            <a:r>
              <a:rPr lang="pt-PT" b="1" u="none" noProof="0" dirty="0"/>
              <a:t>Obtenha informação no último relatório de situação da OMS.</a:t>
            </a:r>
          </a:p>
          <a:p>
            <a:endParaRPr lang="pt-PT" b="1" u="none" noProof="0" dirty="0"/>
          </a:p>
          <a:p>
            <a:r>
              <a:rPr lang="pt-PT" b="1" u="none" noProof="0" dirty="0"/>
              <a:t>Se clicar na imagem, será conduzido à página </a:t>
            </a:r>
            <a:r>
              <a:rPr lang="pt-PT" b="1" u="none" noProof="0" dirty="0" err="1"/>
              <a:t>web</a:t>
            </a:r>
            <a:r>
              <a:rPr lang="pt-PT" b="1" u="none" noProof="0" dirty="0"/>
              <a:t> da OMS com o relatório da situação</a:t>
            </a:r>
          </a:p>
          <a:p>
            <a:r>
              <a:rPr lang="pt-PT" b="1" u="none" noProof="0" dirty="0"/>
              <a:t>Pode também distribuir cópias impressas</a:t>
            </a:r>
          </a:p>
          <a:p>
            <a:endParaRPr lang="en-US" b="1" u="sng" dirty="0"/>
          </a:p>
          <a:p>
            <a:r>
              <a:rPr lang="en-US" b="1" u="sng" dirty="0" err="1"/>
              <a:t>Recurso</a:t>
            </a:r>
            <a:r>
              <a:rPr lang="en-US" b="1" u="sng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www.who.int</a:t>
            </a:r>
            <a:r>
              <a:rPr lang="en-US" dirty="0"/>
              <a:t>/emergencies/diseases/novel-coronavirus-2019/situation-reports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65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229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 exercício teórico é um exercício que usa</a:t>
            </a:r>
            <a:r>
              <a:rPr lang="pt-PT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um cenário progressivo simulado</a:t>
            </a:r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juntamente com uma série de inserções no guião, para levar os participantes</a:t>
            </a:r>
            <a:r>
              <a:rPr lang="pt-PT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considerarem </a:t>
            </a:r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impacto de uma eventual emergência sanitária  sobre os planos, procedimentos e capacidades existentes. Um TTX simula uma situação de emergência num ambiente informal e descontraído.</a:t>
            </a:r>
          </a:p>
          <a:p>
            <a:r>
              <a:rPr lang="pt-PT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pt-PT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finalidade de um TTX é reforçar a prontidão para gerir uma emergência sanitária, através de discussões de grupo facilitadas. </a:t>
            </a:r>
          </a:p>
          <a:p>
            <a:endParaRPr lang="pt-PT" sz="1200" b="1" u="sng" kern="1200" noProof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b="1" u="sng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 TTX pode ser usado para: </a:t>
            </a:r>
          </a:p>
          <a:p>
            <a:pPr lvl="0"/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Elaborar ou rever um plano de resposta  </a:t>
            </a:r>
          </a:p>
          <a:p>
            <a:pPr lvl="0"/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Familiarizar</a:t>
            </a:r>
            <a:r>
              <a:rPr lang="pt-PT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os</a:t>
            </a:r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participantes com as suas funções e responsabilidades  </a:t>
            </a:r>
          </a:p>
          <a:p>
            <a:pPr lvl="0"/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Identificar</a:t>
            </a:r>
            <a:r>
              <a:rPr lang="pt-PT" sz="1200" kern="1200" baseline="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resolver problemas </a:t>
            </a:r>
            <a:r>
              <a:rPr lang="pt-PT" sz="1200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através de uma discussão facilitada e aberta. </a:t>
            </a:r>
          </a:p>
          <a:p>
            <a:endParaRPr lang="pt-PT" noProof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26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9F16F5-C288-4E2C-825D-23EB01EA8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755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noProof="0" dirty="0">
                <a:latin typeface="Helvetica Neue"/>
                <a:ea typeface="DengXian"/>
                <a:cs typeface="Calibri"/>
              </a:rPr>
              <a:t>O TTX ocupar-se-á das estratégias para  distribuição e implementação das vacinas contra a </a:t>
            </a:r>
            <a:r>
              <a:rPr lang="pt-PT" sz="1200" b="1" noProof="0" dirty="0">
                <a:latin typeface="Helvetica Neue"/>
                <a:cs typeface="Calibri"/>
              </a:rPr>
              <a:t>COVID-19 no país. </a:t>
            </a:r>
          </a:p>
          <a:p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70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200" b="1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Facilitador (facilitador do exercício):</a:t>
            </a:r>
            <a:r>
              <a:rPr lang="pt-PT" sz="1200" b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uma</a:t>
            </a:r>
            <a:r>
              <a:rPr lang="pt-PT" sz="1200" b="0" baseline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pessoa responsável por introduzir sugestões e monitorizar os progressos </a:t>
            </a:r>
            <a:r>
              <a:rPr lang="pt-PT" sz="1200" b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realizados durante um exercício. O facilitador é o primeiro ponto de contacto para questões, esclarecimentos ou pedidos.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1200" b="1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Avaliador: </a:t>
            </a:r>
            <a:r>
              <a:rPr lang="pt-PT" sz="1200" b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uma pessoa que reúne os dados do</a:t>
            </a:r>
            <a:r>
              <a:rPr lang="pt-PT" sz="1200" b="0" baseline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exercício </a:t>
            </a:r>
            <a:r>
              <a:rPr lang="pt-PT" sz="1200" b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 verifica se os objetivos e as metas do exercício foram atingidas. A sua avaliação inclui o desempenho </a:t>
            </a:r>
            <a:r>
              <a:rPr lang="pt-PT" sz="1200" b="0" baseline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global</a:t>
            </a:r>
            <a:r>
              <a:rPr lang="pt-PT" sz="1200" b="0" noProof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a eficácia operacional, controlo de qualidade , capacidades, pontos fortes e fracos e áreas a melhorar.</a:t>
            </a:r>
            <a:endParaRPr lang="pt-PT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0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noProof="0" dirty="0"/>
              <a:t>Fase 1: </a:t>
            </a:r>
            <a:r>
              <a:rPr lang="pt-PT" sz="1200" noProof="0" dirty="0">
                <a:latin typeface="Arial"/>
                <a:cs typeface="Arial"/>
              </a:rPr>
              <a:t>Distribuídas proporcionalmente a todos os países participantes</a:t>
            </a:r>
            <a:r>
              <a:rPr lang="pt-PT" noProof="0" dirty="0"/>
              <a:t>:</a:t>
            </a:r>
          </a:p>
          <a:p>
            <a:r>
              <a:rPr lang="pt-PT" noProof="0" dirty="0"/>
              <a:t>Inicialmente, abrangem mais de 3% da população nacional. Ao escolher estabelecer uma base de 3%, a OMS pretende assegurar que os volumes respondem às necessidades de sistemas de saúde com bons recursos, mas não penalizando os países com uma menor proporção de profissionais de saúde.</a:t>
            </a:r>
          </a:p>
          <a:p>
            <a:endParaRPr lang="pt-PT" dirty="0"/>
          </a:p>
          <a:p>
            <a:r>
              <a:rPr lang="pt-PT" dirty="0"/>
              <a:t>Fase 2: </a:t>
            </a:r>
            <a:r>
              <a:rPr lang="pt-PT" sz="1200" dirty="0">
                <a:latin typeface="Arial"/>
                <a:cs typeface="Arial"/>
              </a:rPr>
              <a:t>Os países receberão doses destinadas a vacinar as </a:t>
            </a:r>
            <a:r>
              <a:rPr lang="pt-PT" dirty="0"/>
              <a:t>populações para além dos 20% incluídos na primeira fase. </a:t>
            </a:r>
          </a:p>
          <a:p>
            <a:r>
              <a:rPr lang="pt-PT" dirty="0"/>
              <a:t>Deve ser prestada atenção ao risco dos países ao estabelecer o ritmo a que receberão novas quantidades de  vacinas.</a:t>
            </a:r>
          </a:p>
          <a:p>
            <a:endParaRPr lang="pt-PT" dirty="0"/>
          </a:p>
          <a:p>
            <a:r>
              <a:rPr lang="pt-PT" dirty="0"/>
              <a:t>Prevê-se que a Fase 2 comece depois de completada a Fase 1 e espera-se nova distribuição em meados de 2021.</a:t>
            </a:r>
          </a:p>
          <a:p>
            <a:endParaRPr lang="pt-PT" dirty="0"/>
          </a:p>
          <a:p>
            <a:r>
              <a:rPr lang="pt-PT" dirty="0"/>
              <a:t>Neste momento, não se sabe</a:t>
            </a:r>
            <a:r>
              <a:rPr lang="pt-PT" baseline="0" dirty="0"/>
              <a:t> que vacina </a:t>
            </a:r>
            <a:r>
              <a:rPr lang="pt-PT" dirty="0"/>
              <a:t>foi atribuída ao abrigo do Mecanismo</a:t>
            </a:r>
            <a:r>
              <a:rPr lang="pt-PT" baseline="0" dirty="0"/>
              <a:t> </a:t>
            </a:r>
            <a:r>
              <a:rPr lang="pt-PT" dirty="0"/>
              <a:t>COVAX.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2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86294-37B3-4995-BE91-9C6C464A6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E595DE-3A16-4932-BC4D-DDDDD9C40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882F3-6972-445A-9156-1830E66E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F9FF-5787-4BB9-B379-3E1AF82053C2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BB8E0-078A-42F4-BFBA-CB463A3F3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D6604-E921-479A-B4F0-97043653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9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88C50-6BD8-41F4-B352-615D6C144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DDDED-85B9-4AD5-AEA5-DC859B4BA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FC637-3C0D-4960-9B58-6FCC0D30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18AA-65C9-46C6-81D3-B520C07EBF23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2CB05-E59E-4005-A8C5-D8F349044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6D4C0-835F-4E57-9895-83314FE2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8F5D2A-2BA4-4485-9428-AB7EFB9F8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43BF92-762A-4CC0-9D0C-6845FF157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7C5B-2D8B-4F54-ADF4-BBB947AB9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9414-5020-4E9C-A6BC-434BEC69E2A8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8DEDE-C0D3-45EF-99FE-31C059130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9294-C607-4695-9BC8-2E40986C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80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1127" y="-13715"/>
            <a:ext cx="1172974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1723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5047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1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1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90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151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2230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15" dirty="0"/>
              <a:t>EXERCÍCIO DE SIMULAÇÃO</a:t>
            </a:r>
            <a:endParaRPr spc="-5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5" dirty="0" err="1"/>
              <a:t>página</a:t>
            </a:r>
            <a:r>
              <a:rPr lang="en-US" spc="-55" dirty="0"/>
              <a:t> </a:t>
            </a:r>
            <a:fld id="{81D60167-4931-47E6-BA6A-407CBD079E47}" type="slidenum">
              <a:rPr lang="en-US" smtClean="0"/>
              <a:pPr marL="12700">
                <a:lnSpc>
                  <a:spcPts val="1425"/>
                </a:lnSpc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3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15" dirty="0"/>
              <a:t>EXERCÍCIO DE SIMULAÇÃO</a:t>
            </a:r>
            <a:endParaRPr spc="-5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5" dirty="0" err="1"/>
              <a:t>página</a:t>
            </a:r>
            <a:r>
              <a:rPr lang="en-US" spc="-55" dirty="0"/>
              <a:t> </a:t>
            </a:r>
            <a:fld id="{81D60167-4931-47E6-BA6A-407CBD079E47}" type="slidenum">
              <a:rPr lang="en-US" smtClean="0"/>
              <a:pPr marL="12700">
                <a:lnSpc>
                  <a:spcPts val="1425"/>
                </a:lnSpc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184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1" y="1577340"/>
            <a:ext cx="530352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1" y="1577340"/>
            <a:ext cx="5303520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15" dirty="0"/>
              <a:t>EXERCÍCIO DE SIMULAÇÃO</a:t>
            </a:r>
            <a:endParaRPr spc="-5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5" dirty="0" err="1"/>
              <a:t>página</a:t>
            </a:r>
            <a:r>
              <a:rPr lang="en-US" spc="-55" dirty="0"/>
              <a:t> </a:t>
            </a:r>
            <a:fld id="{81D60167-4931-47E6-BA6A-407CBD079E47}" type="slidenum">
              <a:rPr lang="en-US" smtClean="0"/>
              <a:pPr marL="12700">
                <a:lnSpc>
                  <a:spcPts val="1425"/>
                </a:lnSpc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06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8DF22B-4087-446B-9436-FCFDC545A396}"/>
              </a:ext>
            </a:extLst>
          </p:cNvPr>
          <p:cNvSpPr/>
          <p:nvPr userDrawn="1"/>
        </p:nvSpPr>
        <p:spPr>
          <a:xfrm>
            <a:off x="-7612" y="-1465"/>
            <a:ext cx="12199612" cy="612875"/>
          </a:xfrm>
          <a:prstGeom prst="rect">
            <a:avLst/>
          </a:prstGeom>
          <a:solidFill>
            <a:srgbClr val="008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3106D7-96EC-4E2E-A5CA-6B984281F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0" y="-8246"/>
            <a:ext cx="10515601" cy="581340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DC5F9-76DC-45B5-AC33-CF52E93A7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346"/>
            <a:ext cx="10515601" cy="51596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332FB2-0AB8-45F4-B706-F0A1C2E86402}"/>
              </a:ext>
            </a:extLst>
          </p:cNvPr>
          <p:cNvSpPr/>
          <p:nvPr userDrawn="1"/>
        </p:nvSpPr>
        <p:spPr>
          <a:xfrm>
            <a:off x="6056" y="6605266"/>
            <a:ext cx="12192000" cy="266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E103C554-2422-4905-9D17-03B3D8E1D52A}"/>
              </a:ext>
            </a:extLst>
          </p:cNvPr>
          <p:cNvSpPr/>
          <p:nvPr userDrawn="1"/>
        </p:nvSpPr>
        <p:spPr>
          <a:xfrm>
            <a:off x="3093984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14CC0BFA-DE7B-4499-829A-6B71AD36FF35}"/>
              </a:ext>
            </a:extLst>
          </p:cNvPr>
          <p:cNvSpPr/>
          <p:nvPr userDrawn="1"/>
        </p:nvSpPr>
        <p:spPr>
          <a:xfrm>
            <a:off x="2890328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rgbClr val="008F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047D5B3D-F74C-4020-B7F9-DB80540E35DA}"/>
              </a:ext>
            </a:extLst>
          </p:cNvPr>
          <p:cNvSpPr/>
          <p:nvPr userDrawn="1"/>
        </p:nvSpPr>
        <p:spPr>
          <a:xfrm>
            <a:off x="1232708" y="6599209"/>
            <a:ext cx="4177873" cy="258506"/>
          </a:xfrm>
          <a:prstGeom prst="snip1Rect">
            <a:avLst>
              <a:gd name="adj" fmla="val 50000"/>
            </a:avLst>
          </a:prstGeom>
          <a:solidFill>
            <a:srgbClr val="006A9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0214AEB6-3194-4940-93D4-8D2575863847}"/>
              </a:ext>
            </a:extLst>
          </p:cNvPr>
          <p:cNvSpPr/>
          <p:nvPr userDrawn="1"/>
        </p:nvSpPr>
        <p:spPr>
          <a:xfrm>
            <a:off x="1011796" y="6599210"/>
            <a:ext cx="4177873" cy="248879"/>
          </a:xfrm>
          <a:prstGeom prst="snip1Rect">
            <a:avLst>
              <a:gd name="adj" fmla="val 50000"/>
            </a:avLst>
          </a:prstGeom>
          <a:solidFill>
            <a:srgbClr val="005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D21FAAE0-36C9-4D28-BF79-478A2708E0A5}"/>
              </a:ext>
            </a:extLst>
          </p:cNvPr>
          <p:cNvSpPr/>
          <p:nvPr userDrawn="1"/>
        </p:nvSpPr>
        <p:spPr>
          <a:xfrm>
            <a:off x="205388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D864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BA1D2115-0E25-422E-9023-B51F9C211431}"/>
              </a:ext>
            </a:extLst>
          </p:cNvPr>
          <p:cNvSpPr/>
          <p:nvPr userDrawn="1"/>
        </p:nvSpPr>
        <p:spPr>
          <a:xfrm>
            <a:off x="2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A24B1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E844BC-5D7B-41E7-A4E3-BAF42FC8DDD6}"/>
              </a:ext>
            </a:extLst>
          </p:cNvPr>
          <p:cNvSpPr/>
          <p:nvPr userDrawn="1"/>
        </p:nvSpPr>
        <p:spPr>
          <a:xfrm>
            <a:off x="-2471" y="6604957"/>
            <a:ext cx="22623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2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EXERCÍCIO DE SIMULAÇÃO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2952AD-10AE-4031-9F83-57256D9173D3}"/>
              </a:ext>
            </a:extLst>
          </p:cNvPr>
          <p:cNvSpPr/>
          <p:nvPr userDrawn="1"/>
        </p:nvSpPr>
        <p:spPr>
          <a:xfrm>
            <a:off x="2296189" y="6604958"/>
            <a:ext cx="384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NOVO CORONAVÍRUS (COVID-19)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DA4ED-9ABC-4282-9787-04C348BE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81868" y="6560893"/>
            <a:ext cx="3769418" cy="365125"/>
          </a:xfrm>
          <a:ln>
            <a:noFill/>
          </a:ln>
        </p:spPr>
        <p:txBody>
          <a:bodyPr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A682B2-33C9-4D4F-9A18-C7D5F7FE2751}" type="datetime3">
              <a:rPr lang="en-US" smtClean="0"/>
              <a:t>8 January 2021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B491A0-70AF-46B2-AEC7-03AEA54B4139}"/>
              </a:ext>
            </a:extLst>
          </p:cNvPr>
          <p:cNvSpPr txBox="1"/>
          <p:nvPr userDrawn="1"/>
        </p:nvSpPr>
        <p:spPr>
          <a:xfrm>
            <a:off x="10431711" y="6587800"/>
            <a:ext cx="1641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página</a:t>
            </a:r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fld id="{1B4E33A6-6130-4A49-BBD8-DE9BC3CBE6A3}" type="slidenum">
              <a:rPr lang="en-US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088786"/>
      </p:ext>
    </p:extLst>
  </p:cSld>
  <p:clrMapOvr>
    <a:masterClrMapping/>
  </p:clrMapOvr>
  <p:transition spd="slow">
    <p:fade/>
  </p:transition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15" dirty="0"/>
              <a:t>EXERCÍCIO DE SIMULAÇÃO</a:t>
            </a:r>
            <a:endParaRPr spc="-5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5" dirty="0" err="1"/>
              <a:t>página</a:t>
            </a:r>
            <a:r>
              <a:rPr lang="en-US" spc="-55" dirty="0"/>
              <a:t> </a:t>
            </a:r>
            <a:fld id="{81D60167-4931-47E6-BA6A-407CBD079E47}" type="slidenum">
              <a:rPr lang="en-US" smtClean="0"/>
              <a:pPr marL="12700">
                <a:lnSpc>
                  <a:spcPts val="1425"/>
                </a:lnSpc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060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15" dirty="0"/>
              <a:t>EXERCÍCIO DE SIMULAÇÃO</a:t>
            </a:r>
            <a:endParaRPr spc="-5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5" dirty="0" err="1"/>
              <a:t>página</a:t>
            </a:r>
            <a:r>
              <a:rPr lang="en-US" spc="-55" dirty="0"/>
              <a:t> </a:t>
            </a:r>
            <a:fld id="{81D60167-4931-47E6-BA6A-407CBD079E47}" type="slidenum">
              <a:rPr lang="en-US" smtClean="0"/>
              <a:pPr marL="12700">
                <a:lnSpc>
                  <a:spcPts val="1425"/>
                </a:lnSpc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059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22A2-79C3-4E46-8D84-3C5BE975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037BA-145B-4F48-A7D5-AD8A8A8EE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0594E-1554-441A-A730-7F11E9AAE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88E3-2E99-4010-9005-3AE6BE90366B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56ACD-1C77-409E-8D05-0D230C938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F11F2-DA08-47AD-B578-270D119B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D49C-B98F-4AD9-A980-354EFFAD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315BA-D0A4-426E-8A1A-83DF48EA2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ACC8B4-5613-43B0-A1F5-FE7A49416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FE513-79F0-4D34-96E8-B4CBBAA3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CAB1E-4CFE-4ED8-8F44-E87A048AF566}" type="datetime3">
              <a:rPr lang="en-US" smtClean="0"/>
              <a:t>8 January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380DF-4624-49EB-AD45-B01ACC360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EC5F0-237C-44B3-A759-155F42DD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28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073F5-5FFB-4329-90E5-0F80C024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007E4-94DA-4DE8-94C5-1D2AE3566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8DBF6-6815-44F5-9AB5-EFBD9BD8C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83C279-CBF6-45A6-B38D-A29F5D8B6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568A65-D072-4DD1-ABA3-9D1342A55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1B7829-95ED-4775-A08D-ADEDA493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9B768-7658-4655-820F-3897DDDA8584}" type="datetime3">
              <a:rPr lang="en-US" smtClean="0"/>
              <a:t>8 January 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4B4AEC-971D-4C2D-8DBF-4EF59181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E6BDF-5653-4655-9DDB-832FE324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77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13C95-0A9C-4615-BBA7-78ED8056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BCF8EF-14C3-4629-A249-780DA30D5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FAB82-4D19-4318-9416-B30A9028B204}" type="datetime3">
              <a:rPr lang="en-US" smtClean="0"/>
              <a:t>8 January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8FAFF5-1A8E-47AC-AA75-0298062D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4A9C6F-E290-4CAC-84F0-AE7CB05C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11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C9CA1-2206-4D7C-9F5B-CF5DE2007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EB09-67DE-4AC4-8F82-A9E2C7346857}" type="datetime3">
              <a:rPr lang="en-US" smtClean="0"/>
              <a:t>8 January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149297-0B1C-4FD7-8F9F-96B7CEEAC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45379-5467-4F83-9BD1-EAD174612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4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493B6-58EF-4180-946B-7037CEAD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62CD4-177E-4A98-AC6C-8CF24AEAF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017428-D72F-4322-B37C-55735F18C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483F8E-EC06-4A66-A8C3-B04063754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72935-E33C-46C3-B289-962BF46A36D4}" type="datetime3">
              <a:rPr lang="en-US" smtClean="0"/>
              <a:t>8 January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F416E-E946-489D-A444-253E37CCA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D18C1-8457-4348-ABE5-FB2E235D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5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B81F8-0E58-48D6-8BC1-8F89D08F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C2B21C-C1D1-4D5F-9765-6C691BDFAE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F01DE-4FFD-4524-845D-A2F9C0154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95215-3CDC-4608-BE45-8BDA626BC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F73E5-582A-4E6D-9C75-775D62104A61}" type="datetime3">
              <a:rPr lang="en-US" smtClean="0"/>
              <a:t>8 January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12398-BF67-46AA-A3C9-FDC363BB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D748A-4E4A-48D7-B7D8-77B9BBA4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2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0DD77B-566F-448A-9CAD-E164B7BE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83DE5-5AD1-42FA-94DC-665554C01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85C32-7B69-4DA5-88E8-C04252DD1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58ADE-BA35-494E-BE53-3C61C716429B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2A2D0-8FE2-4491-B917-DEF4DA1AC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0"/>
            <a:ext cx="411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A525B-CEDB-4ACB-8BB8-53AE29222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9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187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187"/>
                </a:lnTo>
                <a:lnTo>
                  <a:pt x="0" y="611187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" y="6568440"/>
            <a:ext cx="12188952" cy="2895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350" y="6605586"/>
            <a:ext cx="12185651" cy="252729"/>
          </a:xfrm>
          <a:custGeom>
            <a:avLst/>
            <a:gdLst/>
            <a:ahLst/>
            <a:cxnLst/>
            <a:rect l="l" t="t" r="r" b="b"/>
            <a:pathLst>
              <a:path w="12185650" h="252729">
                <a:moveTo>
                  <a:pt x="0" y="0"/>
                </a:moveTo>
                <a:lnTo>
                  <a:pt x="12185650" y="0"/>
                </a:lnTo>
                <a:lnTo>
                  <a:pt x="12185650" y="252413"/>
                </a:lnTo>
                <a:lnTo>
                  <a:pt x="0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" y="1587"/>
            <a:ext cx="777113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1126" y="1151636"/>
            <a:ext cx="75838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383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408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408"/>
                </a:lnTo>
                <a:lnTo>
                  <a:pt x="0" y="611408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" y="6580631"/>
            <a:ext cx="12188952" cy="277368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056" y="6605266"/>
            <a:ext cx="12186284" cy="252729"/>
          </a:xfrm>
          <a:custGeom>
            <a:avLst/>
            <a:gdLst/>
            <a:ahLst/>
            <a:cxnLst/>
            <a:rect l="l" t="t" r="r" b="b"/>
            <a:pathLst>
              <a:path w="12186285" h="252729">
                <a:moveTo>
                  <a:pt x="0" y="0"/>
                </a:moveTo>
                <a:lnTo>
                  <a:pt x="12185943" y="0"/>
                </a:lnTo>
                <a:lnTo>
                  <a:pt x="12185943" y="252734"/>
                </a:lnTo>
                <a:lnTo>
                  <a:pt x="0" y="25273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069335" y="6580631"/>
            <a:ext cx="4191000" cy="277368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093982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49C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865120" y="6580631"/>
            <a:ext cx="4191000" cy="277368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890326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207008" y="6574535"/>
            <a:ext cx="4282440" cy="283464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232707" y="6599208"/>
            <a:ext cx="4178300" cy="259079"/>
          </a:xfrm>
          <a:custGeom>
            <a:avLst/>
            <a:gdLst/>
            <a:ahLst/>
            <a:cxnLst/>
            <a:rect l="l" t="t" r="r" b="b"/>
            <a:pathLst>
              <a:path w="4178300" h="259079">
                <a:moveTo>
                  <a:pt x="4048621" y="0"/>
                </a:moveTo>
                <a:lnTo>
                  <a:pt x="0" y="0"/>
                </a:lnTo>
                <a:lnTo>
                  <a:pt x="0" y="258506"/>
                </a:lnTo>
                <a:lnTo>
                  <a:pt x="4177872" y="258506"/>
                </a:lnTo>
                <a:lnTo>
                  <a:pt x="4177872" y="129252"/>
                </a:lnTo>
                <a:lnTo>
                  <a:pt x="4048621" y="0"/>
                </a:lnTo>
                <a:close/>
              </a:path>
            </a:pathLst>
          </a:custGeom>
          <a:solidFill>
            <a:srgbClr val="006A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87552" y="6574535"/>
            <a:ext cx="4282440" cy="283464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11795" y="6599208"/>
            <a:ext cx="4178300" cy="248920"/>
          </a:xfrm>
          <a:custGeom>
            <a:avLst/>
            <a:gdLst/>
            <a:ahLst/>
            <a:cxnLst/>
            <a:rect l="l" t="t" r="r" b="b"/>
            <a:pathLst>
              <a:path w="4178300" h="248920">
                <a:moveTo>
                  <a:pt x="4053436" y="0"/>
                </a:moveTo>
                <a:lnTo>
                  <a:pt x="0" y="0"/>
                </a:lnTo>
                <a:lnTo>
                  <a:pt x="0" y="248879"/>
                </a:lnTo>
                <a:lnTo>
                  <a:pt x="4177873" y="248879"/>
                </a:lnTo>
                <a:lnTo>
                  <a:pt x="4177873" y="124441"/>
                </a:lnTo>
                <a:lnTo>
                  <a:pt x="4053436" y="0"/>
                </a:lnTo>
                <a:close/>
              </a:path>
            </a:pathLst>
          </a:custGeom>
          <a:solidFill>
            <a:srgbClr val="005D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79831" y="6574535"/>
            <a:ext cx="2109216" cy="283464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05387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D864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0" y="6574535"/>
            <a:ext cx="2084832" cy="283464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1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A24B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5664" y="-79755"/>
            <a:ext cx="384067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1811" y="2080767"/>
            <a:ext cx="10570845" cy="2923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6269" y="6652473"/>
            <a:ext cx="1776730" cy="3658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15" dirty="0"/>
              <a:t>EXERCÍCIO DE SIMULAÇÃO</a:t>
            </a:r>
            <a:endParaRPr spc="-5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01038" y="6634185"/>
            <a:ext cx="617853" cy="3658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lang="en-US" spc="-5" dirty="0" err="1"/>
              <a:t>página</a:t>
            </a:r>
            <a:r>
              <a:rPr lang="en-US" spc="-55" dirty="0"/>
              <a:t> </a:t>
            </a:r>
            <a:fld id="{81D60167-4931-47E6-BA6A-407CBD079E47}" type="slidenum">
              <a:rPr lang="en-US" smtClean="0"/>
              <a:pPr marL="12700">
                <a:lnSpc>
                  <a:spcPts val="1425"/>
                </a:lnSpc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329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publications/m/item/fair-allocation-mechanism-for-covid-19-vaccines-through-the-covax-facility" TargetMode="External"/><Relationship Id="rId5" Type="http://schemas.openxmlformats.org/officeDocument/2006/relationships/hyperlink" Target="https://www.who.int/groups/strategic-advisory-group-of-experts-on-immunization/covid-19-materials" TargetMode="External"/><Relationship Id="rId4" Type="http://schemas.openxmlformats.org/officeDocument/2006/relationships/hyperlink" Target="https://www.who.int/publications/i/item/who-sage-values-framework-for-the-allocation-and-prioritization-of-covid-19-vaccination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rpol.int/News-and-Events/News/2020/INTERPOL-warns-of-organized-crime-threat-to-COVID-19-vaccine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apps.who.int/iris/bitstream/handle/10665/336603/WHO-2019-nCoV-Vaccine_deployment-2020.1-eng.pd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who.int/emergencies/diseases/novel-coronavirus-2019/technical-guidance" TargetMode="External"/><Relationship Id="rId4" Type="http://schemas.openxmlformats.org/officeDocument/2006/relationships/image" Target="../media/image1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hyperlink" Target="https://extranet.who.int/sph/docs/file/1757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mailto:rashforda@who.int" TargetMode="External"/><Relationship Id="rId13" Type="http://schemas.openxmlformats.org/officeDocument/2006/relationships/hyperlink" Target="https://www.who.int/health-topics/coronavirus" TargetMode="External"/><Relationship Id="rId3" Type="http://schemas.openxmlformats.org/officeDocument/2006/relationships/hyperlink" Target="https://www.who.int/emergencies/diseases/novel-coronavirus-2019" TargetMode="External"/><Relationship Id="rId7" Type="http://schemas.openxmlformats.org/officeDocument/2006/relationships/hyperlink" Target="mailto:schmidtt@who.int" TargetMode="External"/><Relationship Id="rId12" Type="http://schemas.openxmlformats.org/officeDocument/2006/relationships/hyperlink" Target="mailto:eshofoniea@who.int" TargetMode="External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amhourid@who.int" TargetMode="External"/><Relationship Id="rId11" Type="http://schemas.openxmlformats.org/officeDocument/2006/relationships/hyperlink" Target="mailto:htikem@who.int" TargetMode="External"/><Relationship Id="rId5" Type="http://schemas.openxmlformats.org/officeDocument/2006/relationships/hyperlink" Target="mailto:stephenm@who.int" TargetMode="External"/><Relationship Id="rId15" Type="http://schemas.openxmlformats.org/officeDocument/2006/relationships/hyperlink" Target="https://www.who.int/ihr/procedures/simulation-exercise/en/" TargetMode="External"/><Relationship Id="rId10" Type="http://schemas.openxmlformats.org/officeDocument/2006/relationships/hyperlink" Target="mailto:katom@who.int" TargetMode="External"/><Relationship Id="rId4" Type="http://schemas.openxmlformats.org/officeDocument/2006/relationships/image" Target="../media/image41.png"/><Relationship Id="rId9" Type="http://schemas.openxmlformats.org/officeDocument/2006/relationships/hyperlink" Target="mailto:andragro@paho.org" TargetMode="External"/><Relationship Id="rId1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emergencies/diseases/novel-coronavirus-2019/situation-repor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https://www.youtube.com/embed/5opR6x6NMpQ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9.jpeg"/><Relationship Id="rId5" Type="http://schemas.openxmlformats.org/officeDocument/2006/relationships/hyperlink" Target="https://youtu.be/5opR6x6NMpQ" TargetMode="External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ho.int/ihr/publications/WHO-WHE-CPI-2017.10/e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who.int/iris/bitstream/handle/10665/336603/WHO-2019-nCoV-Vaccine_deployment-2020.1-eng.pdf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D47E34-2AFC-4195-AEFD-7B181C942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0732" y="-621256"/>
            <a:ext cx="12851119" cy="68579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1865376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NOVO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CORONAVÍRUS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(COVID-19)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69466" y="3548261"/>
            <a:ext cx="4306277" cy="1065066"/>
          </a:xfrm>
        </p:spPr>
        <p:txBody>
          <a:bodyPr/>
          <a:lstStyle/>
          <a:p>
            <a:pPr algn="r"/>
            <a:r>
              <a:rPr lang="en-US" sz="3600" b="1" dirty="0">
                <a:solidFill>
                  <a:srgbClr val="0092CB"/>
                </a:solidFill>
              </a:rPr>
              <a:t>NOME DO PAÍS</a:t>
            </a:r>
            <a:endParaRPr lang="en-US" sz="3600" dirty="0">
              <a:solidFill>
                <a:srgbClr val="0092CB"/>
              </a:solidFill>
            </a:endParaRPr>
          </a:p>
          <a:p>
            <a:pPr algn="r"/>
            <a:r>
              <a:rPr lang="en-US" sz="2000" b="1" dirty="0">
                <a:solidFill>
                  <a:srgbClr val="0092CB"/>
                </a:solidFill>
              </a:rPr>
              <a:t>Data e local</a:t>
            </a:r>
            <a:endParaRPr lang="en-US" sz="2000" dirty="0">
              <a:solidFill>
                <a:srgbClr val="0092CB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DF02-DEA5-49F3-A3BE-DD71F23B12A7}"/>
              </a:ext>
            </a:extLst>
          </p:cNvPr>
          <p:cNvSpPr/>
          <p:nvPr/>
        </p:nvSpPr>
        <p:spPr>
          <a:xfrm>
            <a:off x="2822286" y="4581071"/>
            <a:ext cx="7893343" cy="181588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cs typeface="Arial"/>
              </a:rPr>
              <a:t>PLANO NACIONAL DE DISTRIBUIÇÃO DE VACINAS </a:t>
            </a:r>
            <a:r>
              <a:rPr lang="en-US" sz="2000" b="1" dirty="0">
                <a:solidFill>
                  <a:schemeClr val="accent2"/>
                </a:solidFill>
                <a:latin typeface="Arial"/>
                <a:cs typeface="Arial"/>
              </a:rPr>
              <a:t>(PNDV):</a:t>
            </a:r>
          </a:p>
          <a:p>
            <a:pPr algn="ctr"/>
            <a:r>
              <a:rPr lang="en-US" sz="2400" b="1" dirty="0">
                <a:solidFill>
                  <a:srgbClr val="D86422"/>
                </a:solidFill>
                <a:latin typeface="Arial"/>
                <a:cs typeface="Arial"/>
              </a:rPr>
              <a:t>ESTRATÉGIA, CADEIA DE ABASTECIMENTO E COMUNICAÇÃO</a:t>
            </a:r>
          </a:p>
          <a:p>
            <a:pPr lvl="0" algn="ctr"/>
            <a:r>
              <a:rPr lang="en-US" sz="2000" b="1" dirty="0">
                <a:solidFill>
                  <a:srgbClr val="D86422"/>
                </a:solidFill>
                <a:cs typeface="Arial"/>
              </a:rPr>
              <a:t>EXERCÍCIO DE SIMULAÇÃO</a:t>
            </a:r>
          </a:p>
          <a:p>
            <a:pPr lvl="0" algn="ctr"/>
            <a:endParaRPr lang="en-US" sz="2400" b="1" dirty="0">
              <a:solidFill>
                <a:srgbClr val="D86422"/>
              </a:solidFill>
              <a:cs typeface="Arial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47B402B-BD57-4472-BF3B-B56FBA6AF439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03" t="16901" r="10285" b="19115"/>
          <a:stretch/>
        </p:blipFill>
        <p:spPr bwMode="auto">
          <a:xfrm>
            <a:off x="133370" y="6317182"/>
            <a:ext cx="1290701" cy="411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A7E4D0-D402-4FA8-9F2E-21155B264F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83" y="6329160"/>
            <a:ext cx="1266448" cy="387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328" y="6219746"/>
            <a:ext cx="1149414" cy="49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33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>
                <a:latin typeface="Arial"/>
                <a:cs typeface="Arial"/>
              </a:rPr>
              <a:t>Equipa</a:t>
            </a:r>
            <a:r>
              <a:rPr lang="en-US" dirty="0">
                <a:latin typeface="Arial"/>
                <a:cs typeface="Arial"/>
              </a:rPr>
              <a:t> de </a:t>
            </a:r>
            <a:r>
              <a:rPr lang="en-US" dirty="0" err="1">
                <a:latin typeface="Arial"/>
                <a:cs typeface="Arial"/>
              </a:rPr>
              <a:t>gestão</a:t>
            </a:r>
            <a:r>
              <a:rPr lang="en-US" dirty="0">
                <a:latin typeface="Arial"/>
                <a:cs typeface="Arial"/>
              </a:rPr>
              <a:t> do </a:t>
            </a:r>
            <a:r>
              <a:rPr lang="en-US" dirty="0" err="1">
                <a:latin typeface="Arial"/>
                <a:cs typeface="Arial"/>
              </a:rPr>
              <a:t>exercício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834119"/>
            <a:ext cx="11880724" cy="546575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pt-PT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pt-PT" sz="2600" b="1" dirty="0">
                <a:solidFill>
                  <a:schemeClr val="accent3"/>
                </a:solidFill>
                <a:latin typeface="+mj-lt"/>
                <a:cs typeface="Calibri" panose="020F0502020204030204" pitchFamily="34" charset="0"/>
              </a:rPr>
              <a:t>Funções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pt-PT" sz="2600" dirty="0">
                <a:latin typeface="+mj-lt"/>
                <a:cs typeface="Calibri" panose="020F0502020204030204" pitchFamily="34" charset="0"/>
              </a:rPr>
              <a:t>Facilitação: (introduzir nome)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pt-PT" sz="2600" dirty="0">
                <a:latin typeface="+mj-lt"/>
                <a:cs typeface="Calibri" panose="020F0502020204030204" pitchFamily="34" charset="0"/>
              </a:rPr>
              <a:t>Avaliador/Relator: (</a:t>
            </a:r>
            <a:r>
              <a:rPr lang="pt-PT" sz="2600" dirty="0">
                <a:cs typeface="Calibri" panose="020F0502020204030204" pitchFamily="34" charset="0"/>
              </a:rPr>
              <a:t>introduzir nome</a:t>
            </a:r>
            <a:r>
              <a:rPr lang="pt-PT" sz="2600" dirty="0">
                <a:latin typeface="+mj-lt"/>
                <a:cs typeface="Calibri" panose="020F0502020204030204" pitchFamily="34" charset="0"/>
              </a:rPr>
              <a:t>) 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pt-PT" sz="2600" dirty="0">
                <a:latin typeface="+mj-lt"/>
                <a:cs typeface="Calibri" panose="020F0502020204030204" pitchFamily="34" charset="0"/>
              </a:rPr>
              <a:t>Observadores: (se aplicável)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pt-PT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pt-PT" sz="2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42792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10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pc="-25" dirty="0"/>
              <a:t>Regras do </a:t>
            </a:r>
            <a:r>
              <a:rPr lang="pt-PT" spc="-30" dirty="0"/>
              <a:t>TTX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62330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ACAFB73-DFEB-4ED8-A5B3-D287B5B9E082}"/>
              </a:ext>
            </a:extLst>
          </p:cNvPr>
          <p:cNvSpPr/>
          <p:nvPr/>
        </p:nvSpPr>
        <p:spPr>
          <a:xfrm>
            <a:off x="0" y="649225"/>
            <a:ext cx="9171432" cy="5952292"/>
          </a:xfrm>
          <a:custGeom>
            <a:avLst/>
            <a:gdLst>
              <a:gd name="connsiteX0" fmla="*/ 0 w 9171432"/>
              <a:gd name="connsiteY0" fmla="*/ 1 h 6028424"/>
              <a:gd name="connsiteX1" fmla="*/ 2267712 w 9171432"/>
              <a:gd name="connsiteY1" fmla="*/ 1 h 6028424"/>
              <a:gd name="connsiteX2" fmla="*/ 2267712 w 9171432"/>
              <a:gd name="connsiteY2" fmla="*/ 6028424 h 6028424"/>
              <a:gd name="connsiteX3" fmla="*/ 0 w 9171432"/>
              <a:gd name="connsiteY3" fmla="*/ 6028424 h 6028424"/>
              <a:gd name="connsiteX4" fmla="*/ 2276856 w 9171432"/>
              <a:gd name="connsiteY4" fmla="*/ 0 h 6028424"/>
              <a:gd name="connsiteX5" fmla="*/ 9171432 w 9171432"/>
              <a:gd name="connsiteY5" fmla="*/ 6028424 h 6028424"/>
              <a:gd name="connsiteX6" fmla="*/ 2276856 w 9171432"/>
              <a:gd name="connsiteY6" fmla="*/ 6028424 h 602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1432" h="6028424">
                <a:moveTo>
                  <a:pt x="0" y="1"/>
                </a:moveTo>
                <a:lnTo>
                  <a:pt x="2267712" y="1"/>
                </a:lnTo>
                <a:lnTo>
                  <a:pt x="2267712" y="6028424"/>
                </a:lnTo>
                <a:lnTo>
                  <a:pt x="0" y="6028424"/>
                </a:lnTo>
                <a:close/>
                <a:moveTo>
                  <a:pt x="2276856" y="0"/>
                </a:moveTo>
                <a:lnTo>
                  <a:pt x="9171432" y="6028424"/>
                </a:lnTo>
                <a:lnTo>
                  <a:pt x="2276856" y="60284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452" y="648967"/>
            <a:ext cx="6100703" cy="2732768"/>
          </a:xfrm>
        </p:spPr>
        <p:txBody>
          <a:bodyPr>
            <a:noAutofit/>
          </a:bodyPr>
          <a:lstStyle/>
          <a:p>
            <a:pPr marL="363220" indent="-313055">
              <a:lnSpc>
                <a:spcPct val="100000"/>
              </a:lnSpc>
              <a:spcBef>
                <a:spcPts val="100"/>
              </a:spcBef>
              <a:buClr>
                <a:srgbClr val="A24B19"/>
              </a:buClr>
              <a:buSzPct val="152380"/>
              <a:buFont typeface="Arial"/>
              <a:buChar char="•"/>
              <a:tabLst>
                <a:tab pos="362585" algn="l"/>
                <a:tab pos="363220" algn="l"/>
              </a:tabLst>
            </a:pPr>
            <a:r>
              <a:rPr lang="pt-PT" sz="2400" dirty="0">
                <a:latin typeface="Roboto"/>
                <a:cs typeface="Roboto"/>
              </a:rPr>
              <a:t>Não se trata de um teste </a:t>
            </a:r>
            <a:r>
              <a:rPr lang="pt-PT" sz="2400" spc="-5" dirty="0">
                <a:latin typeface="Roboto"/>
                <a:cs typeface="Roboto"/>
              </a:rPr>
              <a:t>individual</a:t>
            </a:r>
            <a:endParaRPr lang="pt-PT" sz="2400" dirty="0">
              <a:latin typeface="Roboto"/>
              <a:cs typeface="Roboto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A24B19"/>
              </a:buClr>
              <a:buFont typeface="Arial"/>
              <a:buChar char="•"/>
            </a:pPr>
            <a:endParaRPr lang="pt-PT" sz="2400" dirty="0">
              <a:latin typeface="Roboto"/>
              <a:cs typeface="Roboto"/>
            </a:endParaRPr>
          </a:p>
          <a:p>
            <a:pPr marL="363220" indent="-312420">
              <a:lnSpc>
                <a:spcPct val="100000"/>
              </a:lnSpc>
              <a:buClr>
                <a:srgbClr val="A24B19"/>
              </a:buClr>
              <a:buSzPct val="152380"/>
              <a:buFont typeface="Arial"/>
              <a:buChar char="•"/>
              <a:tabLst>
                <a:tab pos="362585" algn="l"/>
                <a:tab pos="363220" algn="l"/>
              </a:tabLst>
            </a:pPr>
            <a:r>
              <a:rPr lang="pt-PT" sz="2400" spc="-5" dirty="0">
                <a:latin typeface="Roboto"/>
                <a:cs typeface="Roboto"/>
              </a:rPr>
              <a:t>Respeitar as opiniões dos outros</a:t>
            </a:r>
            <a:endParaRPr lang="pt-PT" sz="2400" dirty="0">
              <a:latin typeface="Roboto"/>
              <a:cs typeface="Roboto"/>
            </a:endParaRP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tabLst>
                <a:tab pos="447675" algn="l"/>
              </a:tabLst>
            </a:pPr>
            <a:endParaRPr lang="pt-PT" sz="2400" dirty="0">
              <a:latin typeface="+mj-lt"/>
              <a:cs typeface="Calibri" panose="020F0502020204030204" pitchFamily="34" charset="0"/>
            </a:endParaRPr>
          </a:p>
          <a:p>
            <a:pPr marL="447675" lvl="0" indent="-35560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tabLst>
                <a:tab pos="895350" algn="l"/>
              </a:tabLst>
            </a:pPr>
            <a:r>
              <a:rPr lang="pt-PT" sz="2400" dirty="0">
                <a:solidFill>
                  <a:prstClr val="black"/>
                </a:solidFill>
                <a:latin typeface="Arial" panose="020B0604020202020204"/>
                <a:cs typeface="Calibri" panose="020F0502020204030204" pitchFamily="34" charset="0"/>
              </a:rPr>
              <a:t>Responder como faria na vida real e permitir que os outros façam o mesmo</a:t>
            </a:r>
          </a:p>
          <a:p>
            <a:pPr marL="447675" lvl="0" indent="-35560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tabLst>
                <a:tab pos="895350" algn="l"/>
              </a:tabLst>
            </a:pPr>
            <a:endParaRPr lang="pt-PT" sz="700" dirty="0">
              <a:solidFill>
                <a:prstClr val="black"/>
              </a:solidFill>
              <a:latin typeface="Arial" panose="020B0604020202020204"/>
              <a:cs typeface="Calibri" panose="020F0502020204030204" pitchFamily="34" charset="0"/>
            </a:endParaRPr>
          </a:p>
          <a:p>
            <a:pPr marL="447675" lvl="0" indent="-35560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tabLst>
                <a:tab pos="895350" algn="l"/>
              </a:tabLst>
            </a:pPr>
            <a:r>
              <a:rPr lang="pt-PT" sz="2400" dirty="0">
                <a:solidFill>
                  <a:prstClr val="black"/>
                </a:solidFill>
                <a:latin typeface="Arial" panose="020B0604020202020204"/>
                <a:cs typeface="Calibri" panose="020F0502020204030204" pitchFamily="34" charset="0"/>
              </a:rPr>
              <a:t>Este é um exercício seguro e fechado, o que significa que tudo o que for discutido fica dentro da sala</a:t>
            </a:r>
            <a:endParaRPr lang="pt-PT" sz="24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9380E7-D614-49B3-BF88-86FB25F1FAB5}"/>
              </a:ext>
            </a:extLst>
          </p:cNvPr>
          <p:cNvSpPr/>
          <p:nvPr/>
        </p:nvSpPr>
        <p:spPr>
          <a:xfrm>
            <a:off x="73097" y="4717371"/>
            <a:ext cx="9993086" cy="150297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447675" indent="-355600"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pt-PT" sz="2400" dirty="0">
                <a:cs typeface="Calibri"/>
              </a:rPr>
              <a:t>Usar os recursos existentes (planos, orientações e regulamentos) para fundamentar as respostas</a:t>
            </a:r>
          </a:p>
          <a:p>
            <a:pPr marL="447675" indent="-355600"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endParaRPr lang="pt-PT" sz="800" dirty="0">
              <a:cs typeface="Calibri"/>
            </a:endParaRP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pt-PT" sz="2400" dirty="0">
                <a:latin typeface="Roboto"/>
                <a:cs typeface="Roboto"/>
              </a:rPr>
              <a:t>Foco na soluções </a:t>
            </a:r>
            <a:endParaRPr lang="pt-PT" sz="2400" dirty="0">
              <a:cs typeface="Calibri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3DFA546-6926-7C48-8635-06894171F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3338" y="815275"/>
            <a:ext cx="5756045" cy="383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7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reeform: Shape 58">
            <a:extLst>
              <a:ext uri="{FF2B5EF4-FFF2-40B4-BE49-F238E27FC236}">
                <a16:creationId xmlns:a16="http://schemas.microsoft.com/office/drawing/2014/main" id="{AD6BAAF1-1B8D-B04F-9530-1FF36204CA6A}"/>
              </a:ext>
            </a:extLst>
          </p:cNvPr>
          <p:cNvSpPr/>
          <p:nvPr/>
        </p:nvSpPr>
        <p:spPr>
          <a:xfrm>
            <a:off x="477397" y="4621698"/>
            <a:ext cx="2491577" cy="1112814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0 w 2747451"/>
              <a:gd name="connsiteY5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016" tIns="64008" rIns="306749" bIns="64008" numCol="1" spcCol="1270" anchor="ctr" anchorCtr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2000" b="1" spc="5" dirty="0">
                <a:solidFill>
                  <a:srgbClr val="FFFFFF"/>
                </a:solidFill>
                <a:cs typeface="Arial"/>
              </a:rPr>
              <a:t>Apreciação</a:t>
            </a:r>
            <a:endParaRPr lang="pt-PT" sz="2000" dirty="0">
              <a:cs typeface="Arial"/>
            </a:endParaRPr>
          </a:p>
        </p:txBody>
      </p:sp>
      <p:sp>
        <p:nvSpPr>
          <p:cNvPr id="160" name="Teardrop 159">
            <a:extLst>
              <a:ext uri="{FF2B5EF4-FFF2-40B4-BE49-F238E27FC236}">
                <a16:creationId xmlns:a16="http://schemas.microsoft.com/office/drawing/2014/main" id="{437FB3B5-EAC3-D144-A7B0-FFA07B0CC224}"/>
              </a:ext>
            </a:extLst>
          </p:cNvPr>
          <p:cNvSpPr/>
          <p:nvPr/>
        </p:nvSpPr>
        <p:spPr>
          <a:xfrm rot="8022189">
            <a:off x="408546" y="2794043"/>
            <a:ext cx="1644635" cy="1644635"/>
          </a:xfrm>
          <a:prstGeom prst="teardrop">
            <a:avLst>
              <a:gd name="adj" fmla="val 10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0B04F7-B0B1-4F91-B549-742A70893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/>
              <a:t>Exercício teórico: como participar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21762-1AC0-47DD-BF09-9B5B4DE1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42791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67744F97-E788-4F04-8EA4-6A6ED13C2739}"/>
              </a:ext>
            </a:extLst>
          </p:cNvPr>
          <p:cNvSpPr/>
          <p:nvPr/>
        </p:nvSpPr>
        <p:spPr>
          <a:xfrm>
            <a:off x="7848544" y="591382"/>
            <a:ext cx="4360193" cy="604995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noAutofit/>
          </a:bodyPr>
          <a:lstStyle/>
          <a:p>
            <a:pPr algn="ctr"/>
            <a:endParaRPr lang="pt-PT" sz="2400">
              <a:solidFill>
                <a:schemeClr val="bg1"/>
              </a:solidFill>
            </a:endParaRPr>
          </a:p>
          <a:p>
            <a:pPr algn="ctr">
              <a:buClr>
                <a:srgbClr val="FFFFFF"/>
              </a:buClr>
              <a:buSzPts val="2400"/>
            </a:pPr>
            <a:r>
              <a:rPr lang="pt-PT" sz="2400">
                <a:solidFill>
                  <a:srgbClr val="FFFFFF"/>
                </a:solidFill>
                <a:cs typeface="Arial"/>
              </a:rPr>
              <a:t>Este é um exercício fechado, concebido apenas para si.</a:t>
            </a:r>
            <a:endParaRPr lang="pt-PT" sz="2400">
              <a:cs typeface="Arial"/>
            </a:endParaRPr>
          </a:p>
          <a:p>
            <a:pPr lvl="0" algn="ctr">
              <a:buClr>
                <a:srgbClr val="FFFFFF"/>
              </a:buClr>
              <a:buSzPts val="2400"/>
            </a:pPr>
            <a:endParaRPr lang="pt-PT" sz="2400">
              <a:solidFill>
                <a:srgbClr val="FFFFFF"/>
              </a:solidFill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pt-PT" sz="2400">
                <a:solidFill>
                  <a:srgbClr val="FFFFFF"/>
                </a:solidFill>
                <a:ea typeface="Arial"/>
                <a:cs typeface="Arial"/>
                <a:sym typeface="Arial"/>
              </a:rPr>
              <a:t>Pode decidir omitir um diapositivo ou acrescentar outro</a:t>
            </a:r>
            <a:endParaRPr lang="pt-PT" sz="1400">
              <a:solidFill>
                <a:srgbClr val="000000"/>
              </a:solidFill>
              <a:ea typeface="Arial"/>
              <a:cs typeface="Arial"/>
              <a:sym typeface="Arial"/>
            </a:endParaRPr>
          </a:p>
          <a:p>
            <a:pPr lvl="0" algn="ctr">
              <a:buClr>
                <a:srgbClr val="000000"/>
              </a:buClr>
              <a:buSzPts val="2400"/>
            </a:pPr>
            <a:endParaRPr lang="pt-PT" sz="240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algn="ctr">
              <a:buClr>
                <a:srgbClr val="FFFFFF"/>
              </a:buClr>
              <a:buSzPts val="2400"/>
            </a:pPr>
            <a:r>
              <a:rPr lang="pt-PT" sz="2400">
                <a:solidFill>
                  <a:srgbClr val="FFFFFF"/>
                </a:solidFill>
                <a:ea typeface="Arial"/>
                <a:cs typeface="Arial"/>
                <a:sym typeface="Arial"/>
              </a:rPr>
              <a:t>Isto ajudará a orientá-lo numa série de discussões centradas em diferentes cenários para a vacina contra a </a:t>
            </a:r>
            <a:r>
              <a:rPr lang="pt-PT" sz="2400">
                <a:solidFill>
                  <a:schemeClr val="bg1"/>
                </a:solidFill>
              </a:rPr>
              <a:t>COVID-19</a:t>
            </a:r>
            <a:endParaRPr lang="pt-PT" sz="2400">
              <a:solidFill>
                <a:schemeClr val="bg1"/>
              </a:solidFill>
              <a:sym typeface="Arial"/>
            </a:endParaRPr>
          </a:p>
          <a:p>
            <a:pPr lvl="0" algn="ctr">
              <a:buClr>
                <a:srgbClr val="FFFFFF"/>
              </a:buClr>
              <a:buSzPts val="3600"/>
            </a:pPr>
            <a:endParaRPr lang="pt-PT" sz="3600" b="1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marL="12700" marR="5080" indent="269875" algn="ctr">
              <a:lnSpc>
                <a:spcPts val="3810"/>
              </a:lnSpc>
              <a:spcBef>
                <a:spcPts val="250"/>
              </a:spcBef>
            </a:pPr>
            <a:r>
              <a:rPr lang="pt-PT" sz="3600" b="1" spc="-55">
                <a:solidFill>
                  <a:srgbClr val="FFFFFF"/>
                </a:solidFill>
                <a:cs typeface="Arial"/>
              </a:rPr>
              <a:t>Estamos todos aqui para aprender</a:t>
            </a:r>
            <a:endParaRPr lang="pt-PT" sz="3600">
              <a:cs typeface="Arial"/>
            </a:endParaRPr>
          </a:p>
        </p:txBody>
      </p:sp>
      <p:sp>
        <p:nvSpPr>
          <p:cNvPr id="136" name="Freeform: Shape 59">
            <a:extLst>
              <a:ext uri="{FF2B5EF4-FFF2-40B4-BE49-F238E27FC236}">
                <a16:creationId xmlns:a16="http://schemas.microsoft.com/office/drawing/2014/main" id="{9ADF7D14-639B-664A-8CB8-3B46EFA91E8C}"/>
              </a:ext>
            </a:extLst>
          </p:cNvPr>
          <p:cNvSpPr/>
          <p:nvPr/>
        </p:nvSpPr>
        <p:spPr>
          <a:xfrm>
            <a:off x="2675359" y="4621698"/>
            <a:ext cx="2491577" cy="1112814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549490 w 2747451"/>
              <a:gd name="connsiteY5" fmla="*/ 549490 h 1098980"/>
              <a:gd name="connsiteX6" fmla="*/ 0 w 2747451"/>
              <a:gd name="connsiteY6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549490" y="5494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502" tIns="64008" rIns="581494" bIns="64008" numCol="1" spcCol="1270" anchor="ctr" anchorCtr="0">
            <a:noAutofit/>
          </a:bodyPr>
          <a:lstStyle/>
          <a:p>
            <a:pPr marL="12700" marR="5080">
              <a:lnSpc>
                <a:spcPts val="1900"/>
              </a:lnSpc>
              <a:spcBef>
                <a:spcPts val="380"/>
              </a:spcBef>
            </a:pPr>
            <a:r>
              <a:rPr lang="pt-PT" sz="2000" b="1" spc="-25" dirty="0">
                <a:solidFill>
                  <a:srgbClr val="FFFFFF"/>
                </a:solidFill>
                <a:cs typeface="Arial"/>
              </a:rPr>
              <a:t>Balanço facilitado</a:t>
            </a:r>
            <a:endParaRPr lang="pt-PT" sz="2000" dirty="0">
              <a:cs typeface="Arial"/>
            </a:endParaRPr>
          </a:p>
        </p:txBody>
      </p:sp>
      <p:sp>
        <p:nvSpPr>
          <p:cNvPr id="137" name="Freeform: Shape 60">
            <a:extLst>
              <a:ext uri="{FF2B5EF4-FFF2-40B4-BE49-F238E27FC236}">
                <a16:creationId xmlns:a16="http://schemas.microsoft.com/office/drawing/2014/main" id="{814E41E1-4D96-094B-AA6C-E6F35C6067F3}"/>
              </a:ext>
            </a:extLst>
          </p:cNvPr>
          <p:cNvSpPr/>
          <p:nvPr/>
        </p:nvSpPr>
        <p:spPr>
          <a:xfrm>
            <a:off x="4873320" y="4621698"/>
            <a:ext cx="2960954" cy="1112814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549490 w 2747451"/>
              <a:gd name="connsiteY5" fmla="*/ 549490 h 1098980"/>
              <a:gd name="connsiteX6" fmla="*/ 0 w 2747451"/>
              <a:gd name="connsiteY6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549490" y="5494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502" tIns="64008" rIns="581494" bIns="64008" numCol="1" spcCol="1270" anchor="ctr" anchorCtr="0">
            <a:noAutofit/>
          </a:bodyPr>
          <a:lstStyle/>
          <a:p>
            <a:pPr marL="12700" marR="5080" indent="124460" algn="ctr">
              <a:lnSpc>
                <a:spcPts val="1900"/>
              </a:lnSpc>
              <a:spcBef>
                <a:spcPts val="380"/>
              </a:spcBef>
            </a:pPr>
            <a:r>
              <a:rPr lang="pt-PT" sz="2000" b="1" spc="-25" dirty="0">
                <a:solidFill>
                  <a:srgbClr val="FFFFFF"/>
                </a:solidFill>
                <a:cs typeface="Arial"/>
              </a:rPr>
              <a:t>Planeamento da ação</a:t>
            </a:r>
            <a:endParaRPr lang="pt-PT" sz="2000" dirty="0">
              <a:cs typeface="Arial"/>
            </a:endParaRPr>
          </a:p>
        </p:txBody>
      </p:sp>
      <p:sp>
        <p:nvSpPr>
          <p:cNvPr id="138" name="Freeform: Shape 11">
            <a:extLst>
              <a:ext uri="{FF2B5EF4-FFF2-40B4-BE49-F238E27FC236}">
                <a16:creationId xmlns:a16="http://schemas.microsoft.com/office/drawing/2014/main" id="{DF23B482-7284-3B49-856D-432C8DC65B8E}"/>
              </a:ext>
            </a:extLst>
          </p:cNvPr>
          <p:cNvSpPr/>
          <p:nvPr/>
        </p:nvSpPr>
        <p:spPr>
          <a:xfrm>
            <a:off x="464776" y="2856325"/>
            <a:ext cx="153469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spc="-5" dirty="0">
                <a:cs typeface="Arial"/>
              </a:rPr>
              <a:t>Perguntas  </a:t>
            </a:r>
            <a:r>
              <a:rPr lang="pt-PT" sz="2000" dirty="0">
                <a:cs typeface="Arial"/>
              </a:rPr>
              <a:t>e       </a:t>
            </a:r>
            <a:r>
              <a:rPr lang="pt-PT" sz="2000" spc="5" dirty="0">
                <a:cs typeface="Arial"/>
              </a:rPr>
              <a:t>Di</a:t>
            </a:r>
            <a:r>
              <a:rPr lang="pt-PT" sz="2000" dirty="0">
                <a:cs typeface="Arial"/>
              </a:rPr>
              <a:t>scussão</a:t>
            </a:r>
            <a:r>
              <a:rPr lang="en-US" sz="2000" kern="1200" dirty="0"/>
              <a:t>(4)</a:t>
            </a: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2055B020-E852-6C47-8185-224936141601}"/>
              </a:ext>
            </a:extLst>
          </p:cNvPr>
          <p:cNvGrpSpPr/>
          <p:nvPr/>
        </p:nvGrpSpPr>
        <p:grpSpPr>
          <a:xfrm>
            <a:off x="2242557" y="2816945"/>
            <a:ext cx="1738794" cy="1644635"/>
            <a:chOff x="3629642" y="2681200"/>
            <a:chExt cx="1738794" cy="1644635"/>
          </a:xfrm>
        </p:grpSpPr>
        <p:sp>
          <p:nvSpPr>
            <p:cNvPr id="158" name="Teardrop 157">
              <a:extLst>
                <a:ext uri="{FF2B5EF4-FFF2-40B4-BE49-F238E27FC236}">
                  <a16:creationId xmlns:a16="http://schemas.microsoft.com/office/drawing/2014/main" id="{F8CFC4A8-48BB-3641-8DB3-840DF53ABFD3}"/>
                </a:ext>
              </a:extLst>
            </p:cNvPr>
            <p:cNvSpPr/>
            <p:nvPr/>
          </p:nvSpPr>
          <p:spPr>
            <a:xfrm rot="13405948">
              <a:off x="3629642" y="268120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9" name="Freeform: Shape 15">
              <a:extLst>
                <a:ext uri="{FF2B5EF4-FFF2-40B4-BE49-F238E27FC236}">
                  <a16:creationId xmlns:a16="http://schemas.microsoft.com/office/drawing/2014/main" id="{7DC48AB0-475B-DE48-B04C-6C087475CF84}"/>
                </a:ext>
              </a:extLst>
            </p:cNvPr>
            <p:cNvSpPr/>
            <p:nvPr/>
          </p:nvSpPr>
          <p:spPr>
            <a:xfrm>
              <a:off x="3679099" y="2760846"/>
              <a:ext cx="1689337" cy="1504670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7" tIns="101086" rIns="101285" bIns="101086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b="1" spc="-30" dirty="0">
                  <a:cs typeface="Arial"/>
                </a:rPr>
                <a:t>Atualização do cenário</a:t>
              </a:r>
              <a:endParaRPr lang="pt-PT" sz="2000" dirty="0">
                <a:cs typeface="Arial"/>
              </a:endParaRPr>
            </a:p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/>
                <a:t>4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2C87D2B-D50A-7D4A-9679-1C5A7045F57D}"/>
              </a:ext>
            </a:extLst>
          </p:cNvPr>
          <p:cNvGrpSpPr/>
          <p:nvPr/>
        </p:nvGrpSpPr>
        <p:grpSpPr>
          <a:xfrm>
            <a:off x="4036923" y="2817024"/>
            <a:ext cx="1644635" cy="1644635"/>
            <a:chOff x="5191292" y="2681279"/>
            <a:chExt cx="1644635" cy="1644635"/>
          </a:xfrm>
        </p:grpSpPr>
        <p:sp>
          <p:nvSpPr>
            <p:cNvPr id="156" name="Teardrop 155">
              <a:extLst>
                <a:ext uri="{FF2B5EF4-FFF2-40B4-BE49-F238E27FC236}">
                  <a16:creationId xmlns:a16="http://schemas.microsoft.com/office/drawing/2014/main" id="{FE73E9C8-6FF6-034D-937B-FB81777EEC78}"/>
                </a:ext>
              </a:extLst>
            </p:cNvPr>
            <p:cNvSpPr/>
            <p:nvPr/>
          </p:nvSpPr>
          <p:spPr>
            <a:xfrm rot="13592100">
              <a:off x="5191292" y="2681279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7" name="Freeform: Shape 29">
              <a:extLst>
                <a:ext uri="{FF2B5EF4-FFF2-40B4-BE49-F238E27FC236}">
                  <a16:creationId xmlns:a16="http://schemas.microsoft.com/office/drawing/2014/main" id="{FC2D4428-7B7B-624C-8D3F-3AFD46E7AB53}"/>
                </a:ext>
              </a:extLst>
            </p:cNvPr>
            <p:cNvSpPr/>
            <p:nvPr/>
          </p:nvSpPr>
          <p:spPr>
            <a:xfrm>
              <a:off x="5246263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8" tIns="101086" rIns="101284" bIns="10108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spc="-5" dirty="0">
                  <a:cs typeface="Arial"/>
                </a:rPr>
                <a:t>Perguntas  </a:t>
              </a:r>
              <a:r>
                <a:rPr lang="pt-PT" sz="2000" dirty="0">
                  <a:cs typeface="Arial"/>
                </a:rPr>
                <a:t>e       </a:t>
              </a:r>
              <a:r>
                <a:rPr lang="pt-PT" sz="2000" spc="5" dirty="0">
                  <a:cs typeface="Arial"/>
                </a:rPr>
                <a:t>Di</a:t>
              </a:r>
              <a:r>
                <a:rPr lang="pt-PT" sz="2000" dirty="0">
                  <a:cs typeface="Arial"/>
                </a:rPr>
                <a:t>scussão </a:t>
              </a:r>
              <a:r>
                <a:rPr lang="en-US" sz="2000" kern="1200" dirty="0"/>
                <a:t>(3)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F61C5E5-1DA1-884C-8CDC-7013D9E646C0}"/>
              </a:ext>
            </a:extLst>
          </p:cNvPr>
          <p:cNvGrpSpPr/>
          <p:nvPr/>
        </p:nvGrpSpPr>
        <p:grpSpPr>
          <a:xfrm>
            <a:off x="5850069" y="2809085"/>
            <a:ext cx="1644635" cy="1644635"/>
            <a:chOff x="3629642" y="2681200"/>
            <a:chExt cx="1644635" cy="1644635"/>
          </a:xfrm>
        </p:grpSpPr>
        <p:sp>
          <p:nvSpPr>
            <p:cNvPr id="154" name="Teardrop 153">
              <a:extLst>
                <a:ext uri="{FF2B5EF4-FFF2-40B4-BE49-F238E27FC236}">
                  <a16:creationId xmlns:a16="http://schemas.microsoft.com/office/drawing/2014/main" id="{CBB87E28-BCA7-1440-99B8-2ABBA1DB82E3}"/>
                </a:ext>
              </a:extLst>
            </p:cNvPr>
            <p:cNvSpPr/>
            <p:nvPr/>
          </p:nvSpPr>
          <p:spPr>
            <a:xfrm rot="13405948">
              <a:off x="3629642" y="268120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5" name="Freeform: Shape 47">
              <a:extLst>
                <a:ext uri="{FF2B5EF4-FFF2-40B4-BE49-F238E27FC236}">
                  <a16:creationId xmlns:a16="http://schemas.microsoft.com/office/drawing/2014/main" id="{67AA09DB-BF9A-034C-9505-A8E520311841}"/>
                </a:ext>
              </a:extLst>
            </p:cNvPr>
            <p:cNvSpPr/>
            <p:nvPr/>
          </p:nvSpPr>
          <p:spPr>
            <a:xfrm>
              <a:off x="3679099" y="2730618"/>
              <a:ext cx="1577995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7" tIns="101086" rIns="101285" bIns="101086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b="1" spc="-30" dirty="0">
                  <a:cs typeface="Arial"/>
                </a:rPr>
                <a:t>Atualização do cenário</a:t>
              </a:r>
              <a:endParaRPr lang="pt-PT" sz="2000" dirty="0">
                <a:cs typeface="Arial"/>
              </a:endParaRPr>
            </a:p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/>
                <a:t>3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07149D95-D330-BE43-AB5F-BA5928539564}"/>
              </a:ext>
            </a:extLst>
          </p:cNvPr>
          <p:cNvGrpSpPr/>
          <p:nvPr/>
        </p:nvGrpSpPr>
        <p:grpSpPr>
          <a:xfrm>
            <a:off x="5833736" y="985391"/>
            <a:ext cx="1644635" cy="1644635"/>
            <a:chOff x="5262835" y="846236"/>
            <a:chExt cx="1644635" cy="1644635"/>
          </a:xfrm>
        </p:grpSpPr>
        <p:sp>
          <p:nvSpPr>
            <p:cNvPr id="152" name="Teardrop 151">
              <a:extLst>
                <a:ext uri="{FF2B5EF4-FFF2-40B4-BE49-F238E27FC236}">
                  <a16:creationId xmlns:a16="http://schemas.microsoft.com/office/drawing/2014/main" id="{FF17A8E7-47C9-654F-9341-F9E8C80C4EC3}"/>
                </a:ext>
              </a:extLst>
            </p:cNvPr>
            <p:cNvSpPr/>
            <p:nvPr/>
          </p:nvSpPr>
          <p:spPr>
            <a:xfrm rot="8156363">
              <a:off x="5262835" y="846236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3" name="Freeform: Shape 31">
              <a:extLst>
                <a:ext uri="{FF2B5EF4-FFF2-40B4-BE49-F238E27FC236}">
                  <a16:creationId xmlns:a16="http://schemas.microsoft.com/office/drawing/2014/main" id="{1CCBC2DB-F8CD-E942-900B-3D682A4DB77B}"/>
                </a:ext>
              </a:extLst>
            </p:cNvPr>
            <p:cNvSpPr/>
            <p:nvPr/>
          </p:nvSpPr>
          <p:spPr>
            <a:xfrm>
              <a:off x="5317806" y="901250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12700" marR="5080" indent="-635" algn="ctr">
                <a:lnSpc>
                  <a:spcPts val="1900"/>
                </a:lnSpc>
                <a:spcBef>
                  <a:spcPts val="380"/>
                </a:spcBef>
              </a:pPr>
              <a:r>
                <a:rPr lang="pt-PT" sz="2000" spc="-5" dirty="0">
                  <a:cs typeface="Arial"/>
                </a:rPr>
                <a:t>Perguntas  </a:t>
              </a:r>
              <a:r>
                <a:rPr lang="pt-PT" sz="2000" dirty="0">
                  <a:cs typeface="Arial"/>
                </a:rPr>
                <a:t>e       </a:t>
              </a:r>
              <a:r>
                <a:rPr lang="pt-PT" sz="2000" spc="5" dirty="0">
                  <a:cs typeface="Arial"/>
                </a:rPr>
                <a:t>Di</a:t>
              </a:r>
              <a:r>
                <a:rPr lang="pt-PT" sz="2000" dirty="0">
                  <a:cs typeface="Arial"/>
                </a:rPr>
                <a:t>scussão </a:t>
              </a:r>
              <a:r>
                <a:rPr lang="pt-PT" sz="2000" spc="-15" dirty="0">
                  <a:cs typeface="Arial"/>
                </a:rPr>
                <a:t>(2)</a:t>
              </a:r>
              <a:endParaRPr lang="pt-PT" sz="2000" dirty="0">
                <a:cs typeface="Arial"/>
              </a:endParaRP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EA16603-5D8B-A94D-B721-4A509CC81A8E}"/>
              </a:ext>
            </a:extLst>
          </p:cNvPr>
          <p:cNvGrpSpPr/>
          <p:nvPr/>
        </p:nvGrpSpPr>
        <p:grpSpPr>
          <a:xfrm>
            <a:off x="4025264" y="926360"/>
            <a:ext cx="1711308" cy="1644635"/>
            <a:chOff x="3549197" y="787205"/>
            <a:chExt cx="1711308" cy="1644635"/>
          </a:xfrm>
        </p:grpSpPr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AE04D2DA-E756-5342-93B1-6424ABBA12CC}"/>
                </a:ext>
              </a:extLst>
            </p:cNvPr>
            <p:cNvSpPr/>
            <p:nvPr/>
          </p:nvSpPr>
          <p:spPr>
            <a:xfrm rot="2700000">
              <a:off x="3549197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1" name="Freeform: Shape 33">
              <a:extLst>
                <a:ext uri="{FF2B5EF4-FFF2-40B4-BE49-F238E27FC236}">
                  <a16:creationId xmlns:a16="http://schemas.microsoft.com/office/drawing/2014/main" id="{D0A253C1-2134-7E41-88A6-3D8863319798}"/>
                </a:ext>
              </a:extLst>
            </p:cNvPr>
            <p:cNvSpPr/>
            <p:nvPr/>
          </p:nvSpPr>
          <p:spPr>
            <a:xfrm>
              <a:off x="3604165" y="842219"/>
              <a:ext cx="1656340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b="1" spc="-30" dirty="0">
                  <a:cs typeface="Arial"/>
                </a:rPr>
                <a:t>Atualização do cenário</a:t>
              </a:r>
              <a:endParaRPr lang="pt-PT" sz="2000" dirty="0">
                <a:cs typeface="Arial"/>
              </a:endParaRPr>
            </a:p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/>
                <a:t>2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35098FDA-24BE-D842-9BE0-F065FAA12BA0}"/>
              </a:ext>
            </a:extLst>
          </p:cNvPr>
          <p:cNvGrpSpPr/>
          <p:nvPr/>
        </p:nvGrpSpPr>
        <p:grpSpPr>
          <a:xfrm>
            <a:off x="2223328" y="926360"/>
            <a:ext cx="1644635" cy="1644635"/>
            <a:chOff x="1849662" y="787205"/>
            <a:chExt cx="1644635" cy="1644635"/>
          </a:xfrm>
        </p:grpSpPr>
        <p:sp>
          <p:nvSpPr>
            <p:cNvPr id="148" name="Teardrop 147">
              <a:extLst>
                <a:ext uri="{FF2B5EF4-FFF2-40B4-BE49-F238E27FC236}">
                  <a16:creationId xmlns:a16="http://schemas.microsoft.com/office/drawing/2014/main" id="{1AF1FECD-BBA7-9042-9561-EB2067397285}"/>
                </a:ext>
              </a:extLst>
            </p:cNvPr>
            <p:cNvSpPr/>
            <p:nvPr/>
          </p:nvSpPr>
          <p:spPr>
            <a:xfrm rot="2700000">
              <a:off x="1849662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9" name="Freeform: Shape 36">
              <a:extLst>
                <a:ext uri="{FF2B5EF4-FFF2-40B4-BE49-F238E27FC236}">
                  <a16:creationId xmlns:a16="http://schemas.microsoft.com/office/drawing/2014/main" id="{64B3F73E-9DE4-B04D-9DCF-733F2F7072E4}"/>
                </a:ext>
              </a:extLst>
            </p:cNvPr>
            <p:cNvSpPr/>
            <p:nvPr/>
          </p:nvSpPr>
          <p:spPr>
            <a:xfrm>
              <a:off x="1904631" y="842219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5" tIns="101086" rIns="100487" bIns="101086" numCol="1" spcCol="1270" anchor="ctr" anchorCtr="0">
              <a:noAutofit/>
            </a:bodyPr>
            <a:lstStyle/>
            <a:p>
              <a:pPr marL="12700" marR="5080" indent="-635" algn="ctr">
                <a:lnSpc>
                  <a:spcPts val="1900"/>
                </a:lnSpc>
                <a:spcBef>
                  <a:spcPts val="380"/>
                </a:spcBef>
              </a:pPr>
              <a:r>
                <a:rPr lang="pt-PT" sz="2000" spc="-5" dirty="0">
                  <a:cs typeface="Arial"/>
                </a:rPr>
                <a:t>Perguntas  </a:t>
              </a:r>
              <a:r>
                <a:rPr lang="pt-PT" sz="2000" dirty="0">
                  <a:cs typeface="Arial"/>
                </a:rPr>
                <a:t>e       </a:t>
              </a:r>
              <a:r>
                <a:rPr lang="pt-PT" sz="2000" spc="5" dirty="0">
                  <a:cs typeface="Arial"/>
                </a:rPr>
                <a:t>Di</a:t>
              </a:r>
              <a:r>
                <a:rPr lang="pt-PT" sz="2000" dirty="0">
                  <a:cs typeface="Arial"/>
                </a:rPr>
                <a:t>scussão</a:t>
              </a:r>
            </a:p>
            <a:p>
              <a:pPr marL="12700" marR="5080" indent="-635" algn="ctr">
                <a:lnSpc>
                  <a:spcPts val="1900"/>
                </a:lnSpc>
                <a:spcBef>
                  <a:spcPts val="380"/>
                </a:spcBef>
              </a:pPr>
              <a:r>
                <a:rPr lang="pt-PT" sz="2000" spc="-15" dirty="0">
                  <a:cs typeface="Arial"/>
                </a:rPr>
                <a:t>(1)</a:t>
              </a:r>
              <a:endParaRPr lang="pt-PT" sz="2000" dirty="0">
                <a:cs typeface="Arial"/>
              </a:endParaRP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D2928730-EF7E-BB44-8F45-686075B0F348}"/>
              </a:ext>
            </a:extLst>
          </p:cNvPr>
          <p:cNvGrpSpPr/>
          <p:nvPr/>
        </p:nvGrpSpPr>
        <p:grpSpPr>
          <a:xfrm>
            <a:off x="256861" y="926360"/>
            <a:ext cx="1796321" cy="1644635"/>
            <a:chOff x="-1558" y="787205"/>
            <a:chExt cx="1796321" cy="1644635"/>
          </a:xfrm>
        </p:grpSpPr>
        <p:sp>
          <p:nvSpPr>
            <p:cNvPr id="146" name="Teardrop 145">
              <a:extLst>
                <a:ext uri="{FF2B5EF4-FFF2-40B4-BE49-F238E27FC236}">
                  <a16:creationId xmlns:a16="http://schemas.microsoft.com/office/drawing/2014/main" id="{244B595D-8CC9-1744-BBB2-8BCDDFD71CFB}"/>
                </a:ext>
              </a:extLst>
            </p:cNvPr>
            <p:cNvSpPr/>
            <p:nvPr/>
          </p:nvSpPr>
          <p:spPr>
            <a:xfrm rot="2700000">
              <a:off x="150128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7" name="Freeform: Shape 38">
              <a:extLst>
                <a:ext uri="{FF2B5EF4-FFF2-40B4-BE49-F238E27FC236}">
                  <a16:creationId xmlns:a16="http://schemas.microsoft.com/office/drawing/2014/main" id="{D281536F-D71C-3C49-A870-2CAE77F2537A}"/>
                </a:ext>
              </a:extLst>
            </p:cNvPr>
            <p:cNvSpPr/>
            <p:nvPr/>
          </p:nvSpPr>
          <p:spPr>
            <a:xfrm>
              <a:off x="-1558" y="842219"/>
              <a:ext cx="1741353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2000" b="1" dirty="0">
                  <a:cs typeface="Arial"/>
                </a:rPr>
                <a:t>C</a:t>
              </a:r>
              <a:r>
                <a:rPr lang="pt-PT" sz="2000" b="1" spc="-5" dirty="0">
                  <a:cs typeface="Arial"/>
                </a:rPr>
                <a:t>e</a:t>
              </a:r>
              <a:r>
                <a:rPr lang="pt-PT" sz="2000" b="1" dirty="0">
                  <a:cs typeface="Arial"/>
                </a:rPr>
                <a:t>ná</a:t>
              </a:r>
              <a:r>
                <a:rPr lang="pt-PT" sz="2000" b="1" spc="-5" dirty="0">
                  <a:cs typeface="Arial"/>
                </a:rPr>
                <a:t>r</a:t>
              </a:r>
              <a:r>
                <a:rPr lang="pt-PT" sz="2000" b="1" spc="-10" dirty="0">
                  <a:cs typeface="Arial"/>
                </a:rPr>
                <a:t>i</a:t>
              </a:r>
              <a:r>
                <a:rPr lang="pt-PT" sz="2000" b="1" dirty="0">
                  <a:cs typeface="Arial"/>
                </a:rPr>
                <a:t>o</a:t>
              </a:r>
              <a:endParaRPr lang="pt-PT" sz="2000" dirty="0">
                <a:cs typeface="Arial"/>
              </a:endParaRPr>
            </a:p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/>
                <a:t>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52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B917-3229-4660-8749-5FF9B65A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>
                <a:latin typeface="Roboto"/>
                <a:cs typeface="Roboto"/>
              </a:rPr>
              <a:t>Pergunta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60563-82BF-4B08-B14C-C14FED3068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42791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436417-AA2B-426E-B5FF-2EF63BBFAA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568" y="1415229"/>
            <a:ext cx="3136393" cy="40275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04E6CB-1E3F-4FE9-BBE9-86C1A7BC0133}"/>
              </a:ext>
            </a:extLst>
          </p:cNvPr>
          <p:cNvSpPr txBox="1"/>
          <p:nvPr/>
        </p:nvSpPr>
        <p:spPr>
          <a:xfrm>
            <a:off x="-186929" y="2141908"/>
            <a:ext cx="5795070" cy="195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 indent="1449070" algn="r">
              <a:lnSpc>
                <a:spcPct val="100000"/>
              </a:lnSpc>
              <a:spcBef>
                <a:spcPts val="100"/>
              </a:spcBef>
            </a:pPr>
            <a:r>
              <a:rPr lang="pt-PT" sz="4000" b="1" spc="-5" dirty="0">
                <a:solidFill>
                  <a:srgbClr val="0070C0"/>
                </a:solidFill>
                <a:latin typeface="Roboto"/>
                <a:cs typeface="Roboto"/>
              </a:rPr>
              <a:t>HÁ PERGUNTAS </a:t>
            </a:r>
          </a:p>
          <a:p>
            <a:pPr marL="12700" marR="5080" indent="1449070" algn="r">
              <a:lnSpc>
                <a:spcPct val="100000"/>
              </a:lnSpc>
              <a:spcBef>
                <a:spcPts val="100"/>
              </a:spcBef>
            </a:pPr>
            <a:r>
              <a:rPr lang="pt-PT" sz="4000" b="1" spc="-5" dirty="0">
                <a:solidFill>
                  <a:srgbClr val="0070C0"/>
                </a:solidFill>
                <a:latin typeface="Roboto"/>
                <a:cs typeface="Roboto"/>
              </a:rPr>
              <a:t>ANTES DE COMEÇARMOS</a:t>
            </a:r>
            <a:endParaRPr lang="pt-PT" sz="4000" dirty="0">
              <a:latin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85100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D47E34-2AFC-4195-AEFD-7B181C942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1"/>
            <a:ext cx="12191998" cy="68579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2680598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NOVO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CORONAVÍRUS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(COVID-19)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0244" y="4756628"/>
            <a:ext cx="4306277" cy="1065066"/>
          </a:xfrm>
        </p:spPr>
        <p:txBody>
          <a:bodyPr/>
          <a:lstStyle/>
          <a:p>
            <a:r>
              <a:rPr lang="en-US" sz="3600" b="1" dirty="0">
                <a:solidFill>
                  <a:srgbClr val="0092CB"/>
                </a:solidFill>
              </a:rPr>
              <a:t>NOME DO PAÍS</a:t>
            </a:r>
            <a:endParaRPr lang="en-US" sz="3600" dirty="0">
              <a:solidFill>
                <a:srgbClr val="0092CB"/>
              </a:solidFill>
            </a:endParaRPr>
          </a:p>
          <a:p>
            <a:r>
              <a:rPr lang="en-US" sz="2000" b="1" dirty="0">
                <a:solidFill>
                  <a:srgbClr val="0092CB"/>
                </a:solidFill>
              </a:rPr>
              <a:t>Data e Local</a:t>
            </a:r>
            <a:endParaRPr lang="en-US" sz="2000" dirty="0">
              <a:solidFill>
                <a:srgbClr val="0092CB"/>
              </a:solidFill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47B402B-BD57-4472-BF3B-B56FBA6AF439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03" t="16901" r="10285" b="19115"/>
          <a:stretch/>
        </p:blipFill>
        <p:spPr bwMode="auto">
          <a:xfrm>
            <a:off x="133370" y="6317182"/>
            <a:ext cx="1290701" cy="411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A7E4D0-D402-4FA8-9F2E-21155B264F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83" y="6329160"/>
            <a:ext cx="1266448" cy="3874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115" y="6099894"/>
            <a:ext cx="1606232" cy="6943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387F8E-568D-4C6A-AF17-B043BD6B6BC8}"/>
              </a:ext>
            </a:extLst>
          </p:cNvPr>
          <p:cNvSpPr/>
          <p:nvPr/>
        </p:nvSpPr>
        <p:spPr>
          <a:xfrm>
            <a:off x="5923219" y="3720323"/>
            <a:ext cx="6096000" cy="1200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en-US" sz="24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PLANO NACIONAL DE </a:t>
            </a:r>
          </a:p>
          <a:p>
            <a:pPr lvl="0" algn="r"/>
            <a:r>
              <a:rPr lang="en-US" sz="24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DISTRIBUIÇÃO DE VACINAS (PNDV)</a:t>
            </a:r>
            <a:br>
              <a:rPr lang="en-US" sz="24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EXERCÍCIO DE SIMULAÇÃO</a:t>
            </a:r>
            <a:endParaRPr lang="en-US" sz="2400" dirty="0">
              <a:solidFill>
                <a:srgbClr val="D864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48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1a: </a:t>
            </a:r>
            <a:r>
              <a:rPr lang="en-US" dirty="0" err="1"/>
              <a:t>Cenário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62329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217" y="768984"/>
            <a:ext cx="6384991" cy="5715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pt-PT" sz="1800" b="1" dirty="0">
                <a:latin typeface="Arial"/>
                <a:cs typeface="Arial"/>
              </a:rPr>
              <a:t>Vacinas desenvolvidas e disponíveis </a:t>
            </a:r>
          </a:p>
          <a:p>
            <a:pPr marL="0" indent="0">
              <a:buNone/>
            </a:pPr>
            <a:r>
              <a:rPr lang="pt-PT" sz="1800" dirty="0">
                <a:latin typeface="Arial"/>
                <a:cs typeface="Arial"/>
              </a:rPr>
              <a:t>Há três vacinas candidatas (vacina A, B e C) que já concluíram os ensaios clínicos e estão prontas a ser usadas</a:t>
            </a:r>
          </a:p>
          <a:p>
            <a:r>
              <a:rPr lang="pt-PT" sz="1800" dirty="0">
                <a:latin typeface="Arial"/>
                <a:cs typeface="Arial"/>
              </a:rPr>
              <a:t>Todas as vacinas têm eficácia semelhante, situada entre 70-90% </a:t>
            </a:r>
          </a:p>
          <a:p>
            <a:r>
              <a:rPr lang="pt-PT" sz="1800" dirty="0">
                <a:latin typeface="Arial"/>
                <a:cs typeface="Arial"/>
              </a:rPr>
              <a:t>Duas das vacinas são do tipo </a:t>
            </a:r>
            <a:r>
              <a:rPr lang="pt-PT" sz="1800" dirty="0" err="1">
                <a:latin typeface="Arial"/>
                <a:cs typeface="Arial"/>
              </a:rPr>
              <a:t>mRNA</a:t>
            </a:r>
            <a:r>
              <a:rPr lang="pt-PT" sz="1800" dirty="0">
                <a:latin typeface="Arial"/>
                <a:cs typeface="Arial"/>
              </a:rPr>
              <a:t> e exigem uma temperatura de armazenamento entre -70 e -80°C, enquanto a vacina C pode ser armazenada às temperaturas normais de refrigeração </a:t>
            </a:r>
            <a:r>
              <a:rPr lang="pt-PT" sz="1800" dirty="0">
                <a:solidFill>
                  <a:prstClr val="black"/>
                </a:solidFill>
              </a:rPr>
              <a:t>(2 a 8°C)</a:t>
            </a:r>
            <a:r>
              <a:rPr lang="pt-PT" sz="1800" dirty="0">
                <a:solidFill>
                  <a:srgbClr val="FF0000"/>
                </a:solidFill>
              </a:rPr>
              <a:t> </a:t>
            </a:r>
            <a:r>
              <a:rPr lang="pt-PT" sz="1800" dirty="0">
                <a:latin typeface="Arial"/>
                <a:cs typeface="Arial"/>
              </a:rPr>
              <a:t>durante seis meses.</a:t>
            </a:r>
          </a:p>
          <a:p>
            <a:r>
              <a:rPr lang="pt-PT" sz="1800" dirty="0">
                <a:latin typeface="Arial"/>
                <a:cs typeface="Arial"/>
              </a:rPr>
              <a:t>O COVAX está a coordenar o abastecimento de vacinas e irá atribui-las por fases. </a:t>
            </a:r>
            <a:endParaRPr lang="pt-PT" sz="1800" dirty="0"/>
          </a:p>
          <a:p>
            <a:pPr marL="0" indent="0">
              <a:buNone/>
            </a:pPr>
            <a:r>
              <a:rPr lang="pt-PT" sz="1800" b="1" dirty="0">
                <a:latin typeface="Arial"/>
                <a:cs typeface="Arial"/>
              </a:rPr>
              <a:t>Fase 1a</a:t>
            </a:r>
            <a:r>
              <a:rPr lang="pt-PT" sz="1800" dirty="0">
                <a:latin typeface="Arial"/>
                <a:cs typeface="Arial"/>
              </a:rPr>
              <a:t>: Distribuídas proporcionalmente a todos os países participantes para até 3% da população nacional.</a:t>
            </a:r>
            <a:endParaRPr lang="pt-PT" sz="1800" dirty="0"/>
          </a:p>
          <a:p>
            <a:pPr marL="0" indent="0">
              <a:buNone/>
            </a:pPr>
            <a:r>
              <a:rPr lang="pt-PT" sz="1800" b="1" dirty="0">
                <a:latin typeface="Arial"/>
                <a:cs typeface="Arial"/>
              </a:rPr>
              <a:t>Fase 1b</a:t>
            </a:r>
            <a:r>
              <a:rPr lang="pt-PT" sz="1800" dirty="0">
                <a:latin typeface="Arial"/>
                <a:cs typeface="Arial"/>
              </a:rPr>
              <a:t>: Os países receberão mais doses destinadas a cobrir um total de 20% da sua população (em tranches).</a:t>
            </a:r>
          </a:p>
          <a:p>
            <a:pPr marL="0" indent="0">
              <a:buNone/>
            </a:pPr>
            <a:r>
              <a:rPr lang="pt-PT" sz="1800" b="1" dirty="0">
                <a:latin typeface="Arial"/>
                <a:cs typeface="Arial"/>
              </a:rPr>
              <a:t>Fase 2: </a:t>
            </a:r>
            <a:endParaRPr lang="pt-PT" sz="1800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pt-PT" sz="1800" dirty="0">
                <a:latin typeface="Arial"/>
                <a:cs typeface="Arial"/>
              </a:rPr>
              <a:t>Os países receberão doses para vacinar mais de 20% da sua população.</a:t>
            </a:r>
            <a:endParaRPr lang="pt-PT" sz="180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15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APENAS SIMULAÇÃO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779A941-28E4-451E-837B-9C461D7766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562" y="1470745"/>
            <a:ext cx="4625907" cy="308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1a: </a:t>
            </a:r>
            <a:r>
              <a:rPr lang="en-US" dirty="0" err="1"/>
              <a:t>Discussão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33022" y="6599970"/>
            <a:ext cx="3769418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88" y="633551"/>
            <a:ext cx="10083151" cy="5813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pt-PT" sz="2600" b="1" dirty="0">
                <a:solidFill>
                  <a:schemeClr val="accent3"/>
                </a:solidFill>
              </a:rPr>
              <a:t>Estabelecer prioridades e uma estratégia de distribuição equitativa com base na informação prestada e nas perguntas que se seguem :</a:t>
            </a:r>
            <a:endParaRPr lang="pt-PT" sz="2600" dirty="0"/>
          </a:p>
          <a:p>
            <a:pPr marL="0" indent="0">
              <a:buNone/>
            </a:pPr>
            <a:endParaRPr lang="pt-PT" sz="2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10314041" y="6066791"/>
            <a:ext cx="1935192" cy="749356"/>
            <a:chOff x="9978391" y="5342554"/>
            <a:chExt cx="1935191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DD8047"/>
                </a:buClr>
                <a:buSzPct val="60000"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Calibri" panose="020F0502020204030204" pitchFamily="34" charset="0"/>
                </a:rPr>
                <a:t>60 min.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8088F63-5C85-4C73-A832-A07EFD34C3C5}"/>
              </a:ext>
            </a:extLst>
          </p:cNvPr>
          <p:cNvSpPr/>
          <p:nvPr/>
        </p:nvSpPr>
        <p:spPr>
          <a:xfrm>
            <a:off x="0" y="1017939"/>
            <a:ext cx="11943880" cy="563231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1.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Qual é a população-alvo</a:t>
            </a:r>
            <a:r>
              <a:rPr kumimoji="0" lang="pt-PT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para as diferentes fases e como se garante a equidade a nível nacional?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Os países são aconselhados</a:t>
            </a:r>
            <a:r>
              <a:rPr kumimoji="0" lang="pt-PT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 a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tomar decisões sobre a identificação das populações-alvo (e.g., agentes de saúde, idosos e pessoas com patologias pré-existentes) com base nos seguintes recursos:</a:t>
            </a:r>
            <a:endParaRPr kumimoji="0" lang="pt-P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–	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hlinkClick r:id="rId4"/>
              </a:rPr>
              <a:t>Quadro de valores do SAGE 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da OMS;</a:t>
            </a: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–	</a:t>
            </a:r>
            <a:r>
              <a:rPr lang="pt-PT" sz="1400" dirty="0">
                <a:solidFill>
                  <a:prstClr val="black"/>
                </a:solidFill>
                <a:latin typeface="Arial" panose="020B0604020202020204"/>
                <a:hlinkClick r:id="rId5"/>
              </a:rPr>
              <a:t>Roteiro de priorização do 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hlinkClick r:id="rId5"/>
              </a:rPr>
              <a:t>SAGE da OMS: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	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400" dirty="0">
                <a:solidFill>
                  <a:prstClr val="black"/>
                </a:solidFill>
                <a:latin typeface="Arial" panose="020B0604020202020204"/>
              </a:rPr>
              <a:t>	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•</a:t>
            </a:r>
            <a:r>
              <a:rPr lang="pt-PT" sz="1400" dirty="0">
                <a:solidFill>
                  <a:prstClr val="black"/>
                </a:solidFill>
                <a:latin typeface="Arial" panose="020B0604020202020204"/>
              </a:rPr>
              <a:t>  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abastecimento e disponibilidade de vacinas</a:t>
            </a:r>
            <a:endParaRPr lang="pt-PT" sz="1400" dirty="0">
              <a:solidFill>
                <a:prstClr val="black"/>
              </a:solidFill>
              <a:latin typeface="Arial" panose="020B0604020202020204"/>
              <a:cs typeface="Arial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  	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•</a:t>
            </a:r>
            <a:r>
              <a:rPr lang="pt-PT" sz="1400" dirty="0">
                <a:solidFill>
                  <a:prstClr val="black"/>
                </a:solidFill>
                <a:latin typeface="Arial" panose="020B0604020202020204"/>
              </a:rPr>
              <a:t>  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contexto nacional e cenário epidemiológico.</a:t>
            </a: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–	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hlinkClick r:id="rId6"/>
              </a:rPr>
              <a:t>Mecanismo de atribuição justa das vacinas contra a COVID-19 através do Mecansismo</a:t>
            </a:r>
            <a:r>
              <a:rPr kumimoji="0" lang="pt-PT" sz="1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hlinkClick r:id="rId6"/>
              </a:rPr>
              <a:t> 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hlinkClick r:id="rId6"/>
              </a:rPr>
              <a:t>COVAX</a:t>
            </a:r>
            <a:r>
              <a:rPr kumimoji="0" lang="pt-PT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.</a:t>
            </a: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2.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Quem conduz o processo de tomada de decisão para identificar as populações-alvo? Quem comunica essas decisões à população? </a:t>
            </a:r>
            <a:r>
              <a:rPr lang="pt-PT" dirty="0">
                <a:solidFill>
                  <a:prstClr val="black"/>
                </a:solidFill>
                <a:latin typeface="Arial" panose="020B0604020202020204"/>
              </a:rPr>
              <a:t>Como são elaboradas e pré-testadas as mensagens? Como são determinados os canais de comunicação para chegar às populações? A imprensa está a fazer a formação de jornalistas?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3.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Quem está a ser consultado</a:t>
            </a:r>
            <a:r>
              <a:rPr kumimoji="0" lang="pt-PT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 neste processo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(por exemplo, o público em geral, partes interessadas específicas e grupos de interesse), para quê e como?</a:t>
            </a:r>
            <a:endParaRPr kumimoji="0" lang="pt-P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4.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Como é que se obtêm estimativas das </a:t>
            </a:r>
            <a:r>
              <a:rPr kumimoji="0" lang="pt-PT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popula</a:t>
            </a:r>
            <a:r>
              <a:rPr lang="pt-PT" dirty="0" err="1">
                <a:solidFill>
                  <a:prstClr val="black"/>
                </a:solidFill>
                <a:latin typeface="Arial" panose="020B0604020202020204"/>
              </a:rPr>
              <a:t>ções</a:t>
            </a:r>
            <a:r>
              <a:rPr lang="pt-PT" dirty="0">
                <a:solidFill>
                  <a:prstClr val="black"/>
                </a:solidFill>
                <a:latin typeface="Arial" panose="020B0604020202020204"/>
              </a:rPr>
              <a:t>-alvo relevantes, para facilitar a atribuição de recursos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, compra de vacinas, planeamento da distribuição e para medir a cobertura vacinal efetiva?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 lvl="0">
              <a:defRPr/>
            </a:pPr>
            <a:r>
              <a:rPr kumimoji="0" lang="pt-PT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5.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Precisa ou dispõe de um “tampão humanitário”</a:t>
            </a:r>
            <a:r>
              <a:rPr kumimoji="0" lang="pt-PT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para atender e gerir situações humanitárias, distribuições e outras situações relacionadas</a:t>
            </a:r>
            <a:r>
              <a:rPr kumimoji="0" lang="pt-PT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 com emergências</a:t>
            </a:r>
            <a:r>
              <a:rPr kumimoji="0" lang="pt-P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cs typeface="Arial"/>
              </a:rPr>
              <a:t>?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Isto</a:t>
            </a:r>
            <a:r>
              <a:rPr lang="en-US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destina</a:t>
            </a:r>
            <a:r>
              <a:rPr lang="en-US" dirty="0">
                <a:solidFill>
                  <a:srgbClr val="FF0000"/>
                </a:solidFill>
                <a:cs typeface="Arial"/>
              </a:rPr>
              <a:t>-se a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servir</a:t>
            </a:r>
            <a:r>
              <a:rPr lang="en-US" dirty="0">
                <a:solidFill>
                  <a:srgbClr val="FF0000"/>
                </a:solidFill>
                <a:cs typeface="Arial"/>
              </a:rPr>
              <a:t> as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populações</a:t>
            </a:r>
            <a:r>
              <a:rPr lang="en-US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vulneráveis</a:t>
            </a:r>
            <a:r>
              <a:rPr lang="en-US" dirty="0">
                <a:solidFill>
                  <a:srgbClr val="FF0000"/>
                </a:solidFill>
                <a:cs typeface="Arial"/>
              </a:rPr>
              <a:t>, e.g.,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refugiados</a:t>
            </a:r>
            <a:r>
              <a:rPr lang="en-US" dirty="0">
                <a:solidFill>
                  <a:srgbClr val="FF0000"/>
                </a:solidFill>
                <a:cs typeface="Arial"/>
              </a:rPr>
              <a:t> e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requerentes</a:t>
            </a:r>
            <a:r>
              <a:rPr lang="en-US" dirty="0">
                <a:solidFill>
                  <a:srgbClr val="FF0000"/>
                </a:solidFill>
                <a:cs typeface="Arial"/>
              </a:rPr>
              <a:t> de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asilo</a:t>
            </a:r>
            <a:r>
              <a:rPr lang="en-US" dirty="0">
                <a:solidFill>
                  <a:srgbClr val="FF0000"/>
                </a:solidFill>
                <a:cs typeface="Arial"/>
              </a:rPr>
              <a:t>,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assim</a:t>
            </a:r>
            <a:r>
              <a:rPr lang="en-US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como</a:t>
            </a:r>
            <a:r>
              <a:rPr lang="en-US" dirty="0">
                <a:solidFill>
                  <a:srgbClr val="FF0000"/>
                </a:solidFill>
                <a:cs typeface="Arial"/>
              </a:rPr>
              <a:t> as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pessoas</a:t>
            </a:r>
            <a:r>
              <a:rPr lang="en-US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dedicadas</a:t>
            </a:r>
            <a:r>
              <a:rPr lang="en-US" dirty="0">
                <a:solidFill>
                  <a:srgbClr val="FF0000"/>
                </a:solidFill>
                <a:cs typeface="Arial"/>
              </a:rPr>
              <a:t> à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ação</a:t>
            </a:r>
            <a:r>
              <a:rPr lang="en-US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dirty="0" err="1">
                <a:solidFill>
                  <a:srgbClr val="FF0000"/>
                </a:solidFill>
                <a:cs typeface="Arial"/>
              </a:rPr>
              <a:t>humanitária</a:t>
            </a:r>
            <a:r>
              <a:rPr lang="en-US" dirty="0">
                <a:solidFill>
                  <a:srgbClr val="FF0000"/>
                </a:solidFill>
                <a:cs typeface="Arial"/>
              </a:rPr>
              <a:t>. </a:t>
            </a:r>
            <a:endParaRPr kumimoji="0" lang="pt-PT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692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1b: </a:t>
            </a:r>
            <a:r>
              <a:rPr lang="en-US" dirty="0" err="1"/>
              <a:t>Cenário</a:t>
            </a:r>
            <a:r>
              <a:rPr lang="en-US" dirty="0"/>
              <a:t> e </a:t>
            </a:r>
            <a:r>
              <a:rPr lang="en-US" dirty="0" err="1"/>
              <a:t>Discussão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86" y="747415"/>
            <a:ext cx="6384991" cy="2517813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pt-PT" sz="1800" b="1" dirty="0">
                <a:latin typeface="Arial"/>
                <a:cs typeface="Arial"/>
              </a:rPr>
              <a:t>Vacinas desenvolvidas e disponíveis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PT" sz="1800" dirty="0">
                <a:latin typeface="Arial"/>
                <a:cs typeface="Arial"/>
              </a:rPr>
              <a:t>Através do Mecanismo COVAX, o seu país recebeu uma primeira remessa que foi enviada para a Autoridade Nacional de Saúde.</a:t>
            </a:r>
          </a:p>
          <a:p>
            <a:r>
              <a:rPr lang="pt-PT" sz="1800" dirty="0">
                <a:latin typeface="Arial"/>
                <a:cs typeface="Arial"/>
              </a:rPr>
              <a:t>Esta primeira remessa é suficiente para cobrir apenas 1,4% da população nacional, em vez dos 3% inicialmente previstos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15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APENAS SIMULAÇÃO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779A941-28E4-451E-837B-9C461D7766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562" y="1470745"/>
            <a:ext cx="4625907" cy="30854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458444-A318-465B-BEC8-4BAF8743BAC9}"/>
              </a:ext>
            </a:extLst>
          </p:cNvPr>
          <p:cNvSpPr/>
          <p:nvPr/>
        </p:nvSpPr>
        <p:spPr>
          <a:xfrm>
            <a:off x="242642" y="3459682"/>
            <a:ext cx="687711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t-PT" sz="2000" dirty="0"/>
              <a:t>Como é que isso afeta a sua população-alvo e a estratégia de priorização?</a:t>
            </a:r>
          </a:p>
          <a:p>
            <a:pPr marL="342900" indent="-342900">
              <a:buFont typeface="+mj-lt"/>
              <a:buAutoNum type="arabicPeriod"/>
            </a:pPr>
            <a:r>
              <a:rPr lang="pt-PT" sz="2000" dirty="0"/>
              <a:t>Que considerações e alterações são necessárias?</a:t>
            </a:r>
          </a:p>
          <a:p>
            <a:pPr marL="342900" indent="-342900">
              <a:buFont typeface="+mj-lt"/>
              <a:buAutoNum type="arabicPeriod"/>
            </a:pPr>
            <a:r>
              <a:rPr lang="pt-PT" sz="2000" dirty="0"/>
              <a:t>Como, quando e a quem é que isso é comunicado?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000" dirty="0"/>
              <a:t>Como é que vai comunicar o processo de decisão sobre quem recebe primeiro a vacina e quem ficará para mais tarde?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000" dirty="0"/>
              <a:t>Que resposta vai dar às eventuais críticas, e.g., falta de equidade no acesso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PT" sz="2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46B830-17C9-413F-8C98-B80555A1E483}"/>
              </a:ext>
            </a:extLst>
          </p:cNvPr>
          <p:cNvGrpSpPr/>
          <p:nvPr/>
        </p:nvGrpSpPr>
        <p:grpSpPr>
          <a:xfrm>
            <a:off x="9924309" y="646182"/>
            <a:ext cx="1935192" cy="749356"/>
            <a:chOff x="9978391" y="5342554"/>
            <a:chExt cx="1935191" cy="74935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32BA0B6-DBEA-45F7-9ED7-6BD5E16D1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58CAD2-A3A0-46C1-A67F-DB608B767D63}"/>
                </a:ext>
              </a:extLst>
            </p:cNvPr>
            <p:cNvSpPr txBox="1"/>
            <p:nvPr/>
          </p:nvSpPr>
          <p:spPr>
            <a:xfrm>
              <a:off x="10668380" y="5522976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20 min.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29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2: </a:t>
            </a:r>
            <a:r>
              <a:rPr lang="en-US" dirty="0" err="1"/>
              <a:t>Cenário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15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APENAS SIMULAÇÃO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96" y="841249"/>
            <a:ext cx="7843675" cy="5553387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pt-PT" sz="1800" dirty="0">
                <a:latin typeface="Arial"/>
                <a:cs typeface="Arial"/>
              </a:rPr>
              <a:t>Através do Mecanismo COVAX</a:t>
            </a:r>
            <a:r>
              <a:rPr lang="pt-PT" sz="1800" dirty="0">
                <a:solidFill>
                  <a:prstClr val="black"/>
                </a:solidFill>
              </a:rPr>
              <a:t>, o seu país vai receber </a:t>
            </a:r>
            <a:r>
              <a:rPr lang="pt-PT" sz="1800" dirty="0">
                <a:solidFill>
                  <a:prstClr val="black"/>
                </a:solidFill>
                <a:highlight>
                  <a:srgbClr val="FFFF00"/>
                </a:highlight>
              </a:rPr>
              <a:t>XXXX doses </a:t>
            </a:r>
            <a:r>
              <a:rPr lang="pt-PT" sz="1800" dirty="0">
                <a:solidFill>
                  <a:prstClr val="black"/>
                </a:solidFill>
              </a:rPr>
              <a:t>da vacina A e </a:t>
            </a:r>
            <a:r>
              <a:rPr lang="pt-PT" sz="1800" dirty="0">
                <a:solidFill>
                  <a:prstClr val="black"/>
                </a:solidFill>
                <a:highlight>
                  <a:srgbClr val="FFFF00"/>
                </a:highlight>
              </a:rPr>
              <a:t>XXXX</a:t>
            </a:r>
            <a:r>
              <a:rPr lang="pt-PT" sz="1800" dirty="0">
                <a:solidFill>
                  <a:prstClr val="black"/>
                </a:solidFill>
              </a:rPr>
              <a:t> doses da vacina C. </a:t>
            </a:r>
          </a:p>
          <a:p>
            <a:pPr lvl="0"/>
            <a:r>
              <a:rPr lang="pt-PT" sz="1800" dirty="0">
                <a:solidFill>
                  <a:prstClr val="black"/>
                </a:solidFill>
              </a:rPr>
              <a:t>Cada uma das vacinas tem um grau de eficácia semelhante e cada uma delas exige duas doses, para garantir essa eficácia</a:t>
            </a:r>
            <a:r>
              <a:rPr lang="pt-PT" sz="1800" dirty="0"/>
              <a:t>: uma primeira injeção por via intramuscular, seguida da segunda 21 a 28 dias mais tarde.</a:t>
            </a:r>
          </a:p>
          <a:p>
            <a:r>
              <a:rPr lang="pt-PT" sz="1800" dirty="0">
                <a:latin typeface="Arial"/>
                <a:cs typeface="Arial"/>
              </a:rPr>
              <a:t>O principal representante dos médicos manifestou preocupação com a administração das vacinas às pessoas elegíveis, receando que não tenha sido feito o suficiente para preparar as clínicas e os médicos para  implementarem a vacinação.</a:t>
            </a:r>
          </a:p>
          <a:p>
            <a:r>
              <a:rPr lang="pt-PT" sz="1800" dirty="0"/>
              <a:t>As sondagens indicam que 20% dos profissionais de saúde da linha da frente não tencionam ser vacinados, porque têm dúvidas acerca da nova tecnologia ou sobre a rapidez do processo de desenvolvimento</a:t>
            </a:r>
          </a:p>
          <a:p>
            <a:r>
              <a:rPr lang="pt-PT" sz="1800" dirty="0"/>
              <a:t>Também alguns dos profissionais que administram a vacina estão preocupados com a falta de equipamento de proteção. </a:t>
            </a:r>
          </a:p>
          <a:p>
            <a:r>
              <a:rPr lang="pt-PT" sz="1800" dirty="0">
                <a:latin typeface="Arial"/>
                <a:cs typeface="Arial"/>
              </a:rPr>
              <a:t>Os peritos em saúde afirmaram que o outro programa de vacinação levou, aproximadamente, quatro meses a completar. Este programa deverá levar muito  mais tempo devido ao número de pessoas que precisam de ser vacinadas.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CF1CE69-88A6-4760-B7B0-281B83E711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213" y="1184291"/>
            <a:ext cx="3398885" cy="2265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ACA762-BFEA-4C4B-B4DA-386898059B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213" y="3875965"/>
            <a:ext cx="3566763" cy="237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2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2: </a:t>
            </a:r>
            <a:r>
              <a:rPr lang="en-US" dirty="0" err="1"/>
              <a:t>Discussão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330" y="853481"/>
            <a:ext cx="11697634" cy="5427026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pt-PT" sz="2400" b="1" dirty="0">
                <a:solidFill>
                  <a:schemeClr val="accent3"/>
                </a:solidFill>
              </a:rPr>
              <a:t>Descreva a sua estratégia de distribuição das vacinas com base na informação fornecida e nas seguintes perguntas :</a:t>
            </a:r>
          </a:p>
          <a:p>
            <a:pPr marL="0" indent="0">
              <a:buNone/>
            </a:pPr>
            <a:endParaRPr lang="pt-PT" sz="1900" b="1" dirty="0">
              <a:solidFill>
                <a:schemeClr val="accent3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pt-PT" sz="2400" dirty="0">
                <a:latin typeface="Arial"/>
                <a:cs typeface="Arial"/>
              </a:rPr>
              <a:t>Quais são, atualmente, as estratégias nacionais de vacinação ao longo da vida no seu país ? Como irão essas estratégias ser adaptadas ao atual contexto para a administração das vacinas contra a COVID-19 ? </a:t>
            </a:r>
          </a:p>
          <a:p>
            <a:pPr marL="514350" indent="-514350">
              <a:buFont typeface="+mj-lt"/>
              <a:buAutoNum type="arabicPeriod"/>
            </a:pPr>
            <a:r>
              <a:rPr lang="pt-PT" sz="2400" dirty="0">
                <a:latin typeface="Arial"/>
                <a:cs typeface="Arial"/>
              </a:rPr>
              <a:t>Que esforços irão ser feitos para a colaboração entre os programas (i.e., PHC,NCD) e entre os diferentes sectores (e.g., finanças, segurança social, serviço de pensões, educação, transportes, energia), para procurar potenciar as estratégias de vacinação no país?</a:t>
            </a:r>
          </a:p>
          <a:p>
            <a:pPr marL="514350" indent="-514350">
              <a:buFont typeface="+mj-lt"/>
              <a:buAutoNum type="arabicPeriod"/>
            </a:pPr>
            <a:r>
              <a:rPr lang="pt-PT" sz="2400" dirty="0">
                <a:latin typeface="Arial"/>
                <a:cs typeface="Arial"/>
              </a:rPr>
              <a:t>Que esforços nacionais irão ser feitos para integrar a vacinação contra a COVID-19 nas outras intervenções de saúde ao longo da vida? </a:t>
            </a:r>
          </a:p>
          <a:p>
            <a:pPr marL="514350" indent="-514350">
              <a:buFont typeface="+mj-lt"/>
              <a:buAutoNum type="arabicPeriod"/>
            </a:pPr>
            <a:r>
              <a:rPr lang="pt-PT" sz="2400" dirty="0"/>
              <a:t>Que informação terá de ser fornecida aos agentes de saúde, enquanto primeiros beneficiários das vacinas? Se um agente de saúde recusar ser vacinado, qual deverá ser a resposta </a:t>
            </a:r>
            <a:r>
              <a:rPr lang="en-US" sz="2400" dirty="0" err="1">
                <a:solidFill>
                  <a:srgbClr val="FF0000"/>
                </a:solidFill>
              </a:rPr>
              <a:t>ou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quais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são</a:t>
            </a:r>
            <a:r>
              <a:rPr lang="en-US" sz="2400" dirty="0">
                <a:solidFill>
                  <a:srgbClr val="FF0000"/>
                </a:solidFill>
              </a:rPr>
              <a:t> as </a:t>
            </a:r>
            <a:r>
              <a:rPr lang="en-US" sz="2400" dirty="0" err="1">
                <a:solidFill>
                  <a:srgbClr val="FF0000"/>
                </a:solidFill>
              </a:rPr>
              <a:t>implicações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éticas</a:t>
            </a:r>
            <a:r>
              <a:rPr lang="pt-PT" sz="2400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pt-PT" sz="2400" dirty="0"/>
              <a:t>Que medidas de prevenção e controlo da infeção (PCI) e ambientais terão de ser adotadas para garantir que as vacinas são seguras para os profissionais de saúde e outros, incluindo o uso de EPI pelos profissionais de saúde?</a:t>
            </a:r>
          </a:p>
          <a:p>
            <a:pPr marL="514350" indent="-514350">
              <a:buFont typeface="+mj-lt"/>
              <a:buAutoNum type="arabicPeriod"/>
            </a:pPr>
            <a:r>
              <a:rPr lang="pt-PT" sz="2400" dirty="0"/>
              <a:t>Como irá ser garantida a segurança e a proteção das pessoas que recorrem às estratégias de vacinação? A capacidade em recursos humanos instalada é suficiente e o pessoal está devidamente treinado para administrar </a:t>
            </a:r>
            <a:r>
              <a:rPr lang="en-US" sz="2400" dirty="0">
                <a:solidFill>
                  <a:srgbClr val="FF0000"/>
                </a:solidFill>
              </a:rPr>
              <a:t>as </a:t>
            </a:r>
            <a:r>
              <a:rPr lang="en-US" sz="2400" dirty="0" err="1">
                <a:solidFill>
                  <a:srgbClr val="FF0000"/>
                </a:solidFill>
              </a:rPr>
              <a:t>vacinas</a:t>
            </a:r>
            <a:r>
              <a:rPr lang="en-US" sz="2400" dirty="0">
                <a:solidFill>
                  <a:srgbClr val="FF0000"/>
                </a:solidFill>
              </a:rPr>
              <a:t> (</a:t>
            </a:r>
            <a:r>
              <a:rPr lang="en-US" sz="2400" dirty="0" err="1">
                <a:solidFill>
                  <a:srgbClr val="FF0000"/>
                </a:solidFill>
              </a:rPr>
              <a:t>injeções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  <a:r>
              <a:rPr lang="pt-PT" sz="2400" dirty="0"/>
              <a:t> à população-alvo? 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90869" y="5919901"/>
            <a:ext cx="1935192" cy="749356"/>
            <a:chOff x="9978391" y="5342554"/>
            <a:chExt cx="1935191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60 min.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2967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Ordem de trabalhos proposta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802020"/>
            <a:r>
              <a:rPr lang="en-US" dirty="0">
                <a:solidFill>
                  <a:prstClr val="white"/>
                </a:solidFill>
              </a:rPr>
              <a:t>12 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E68DE2-6316-4455-9697-9ED7EF612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359" y="1495872"/>
            <a:ext cx="5779211" cy="319323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14"/>
              </a:spcBef>
              <a:buClr>
                <a:srgbClr val="DD8047"/>
              </a:buClr>
              <a:buSzPct val="60000"/>
              <a:buNone/>
              <a:defRPr/>
            </a:pPr>
            <a:r>
              <a:rPr lang="pt-PT" sz="1754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Primeira parte: Manhã</a:t>
            </a:r>
          </a:p>
          <a:p>
            <a:pPr defTabSz="1098601"/>
            <a:r>
              <a:rPr lang="pt-PT" sz="1754" dirty="0">
                <a:latin typeface="+mj-lt"/>
              </a:rPr>
              <a:t>08:45	Inscrição</a:t>
            </a:r>
          </a:p>
          <a:p>
            <a:pPr defTabSz="1098601"/>
            <a:r>
              <a:rPr lang="pt-PT" sz="1754" dirty="0">
                <a:latin typeface="+mj-lt"/>
              </a:rPr>
              <a:t>09:00   	Apresentação</a:t>
            </a:r>
          </a:p>
          <a:p>
            <a:pPr defTabSz="1098601"/>
            <a:r>
              <a:rPr lang="pt-PT" sz="1754" dirty="0">
                <a:latin typeface="+mj-lt"/>
              </a:rPr>
              <a:t>09:10 	Objetivos do exercício e como participar</a:t>
            </a:r>
          </a:p>
          <a:p>
            <a:pPr defTabSz="1098601"/>
            <a:r>
              <a:rPr lang="pt-PT" sz="1754" dirty="0">
                <a:latin typeface="+mj-lt"/>
              </a:rPr>
              <a:t>09:15   	Simulação teórica</a:t>
            </a:r>
          </a:p>
          <a:p>
            <a:pPr defTabSz="1098601"/>
            <a:r>
              <a:rPr lang="pt-PT" sz="1754" dirty="0">
                <a:latin typeface="+mj-lt"/>
              </a:rPr>
              <a:t>10:45	Pausa para café (15 min.)</a:t>
            </a:r>
          </a:p>
          <a:p>
            <a:pPr defTabSz="1098601"/>
            <a:r>
              <a:rPr lang="pt-PT" sz="1754" dirty="0">
                <a:latin typeface="+mj-lt"/>
              </a:rPr>
              <a:t>11:00	Simulação teórica </a:t>
            </a:r>
          </a:p>
          <a:p>
            <a:pPr defTabSz="1098601"/>
            <a:r>
              <a:rPr lang="pt-PT" sz="1754" dirty="0">
                <a:latin typeface="+mj-lt"/>
              </a:rPr>
              <a:t>12:30	Revisão do exercício</a:t>
            </a:r>
          </a:p>
          <a:p>
            <a:pPr defTabSz="1098601"/>
            <a:r>
              <a:rPr lang="pt-PT" sz="1754" dirty="0">
                <a:latin typeface="+mj-lt"/>
              </a:rPr>
              <a:t>13:00 	Fim do exercício</a:t>
            </a:r>
          </a:p>
          <a:p>
            <a:pPr defTabSz="1098601"/>
            <a:r>
              <a:rPr lang="pt-PT" sz="1754" dirty="0">
                <a:latin typeface="+mj-lt"/>
              </a:rPr>
              <a:t>13:00	Almoço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45226-480B-414B-AA22-2B6F837BB1F0}"/>
              </a:ext>
            </a:extLst>
          </p:cNvPr>
          <p:cNvSpPr txBox="1"/>
          <p:nvPr/>
        </p:nvSpPr>
        <p:spPr>
          <a:xfrm>
            <a:off x="5661606" y="1495872"/>
            <a:ext cx="5460277" cy="3770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b="1" dirty="0">
                <a:solidFill>
                  <a:srgbClr val="0070C0"/>
                </a:solidFill>
                <a:latin typeface="Arial" panose="020B0604020202020204"/>
                <a:cs typeface="Calibri" panose="020F0502020204030204" pitchFamily="34" charset="0"/>
              </a:rPr>
              <a:t>Segunda parte: Tarde 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14:00   Recapitulação 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14:15   Análise das lacunas e planeamento de ações 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i="1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           </a:t>
            </a:r>
            <a:r>
              <a:rPr lang="pt-PT" sz="1579" i="1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(trabalho de grupo) 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15:30   Pausa para café (15 min.)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15:45   Continuação do planeamento de ações 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i="1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           </a:t>
            </a:r>
            <a:r>
              <a:rPr lang="pt-PT" sz="1579" i="1" dirty="0">
                <a:solidFill>
                  <a:srgbClr val="383838"/>
                </a:solidFill>
                <a:cs typeface="Calibri" panose="020F0502020204030204" pitchFamily="34" charset="0"/>
              </a:rPr>
              <a:t>(trabalho de grupo) </a:t>
            </a:r>
            <a:endParaRPr lang="pt-PT" sz="1754" i="1" dirty="0">
              <a:solidFill>
                <a:srgbClr val="383838"/>
              </a:solidFill>
              <a:latin typeface="Arial" panose="020B0604020202020204"/>
              <a:cs typeface="Calibri" panose="020F0502020204030204" pitchFamily="34" charset="0"/>
            </a:endParaRP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16:30   Consolidação em sessão plenária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17:00   Conclusões e passos seguintes</a:t>
            </a:r>
          </a:p>
          <a:p>
            <a:pPr defTabSz="802020">
              <a:spcBef>
                <a:spcPts val="614"/>
              </a:spcBef>
              <a:buClr>
                <a:srgbClr val="DD8047"/>
              </a:buClr>
              <a:buSzPct val="60000"/>
              <a:defRPr/>
            </a:pPr>
            <a:r>
              <a:rPr lang="pt-PT" sz="1754" dirty="0">
                <a:solidFill>
                  <a:srgbClr val="383838"/>
                </a:solidFill>
                <a:latin typeface="Arial" panose="020B0604020202020204"/>
                <a:cs typeface="Calibri" panose="020F0502020204030204" pitchFamily="34" charset="0"/>
              </a:rPr>
              <a:t>17:30   Encerramento</a:t>
            </a:r>
          </a:p>
          <a:p>
            <a:pPr defTabSz="802020"/>
            <a:endParaRPr lang="pt-PT" sz="1754" dirty="0">
              <a:solidFill>
                <a:prstClr val="black"/>
              </a:solidFill>
              <a:latin typeface="Arial" panose="020B0604020202020204"/>
              <a:cs typeface="Calibri" panose="020F0502020204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FE309E-CD75-4C2F-817D-B24489667C9A}"/>
              </a:ext>
            </a:extLst>
          </p:cNvPr>
          <p:cNvCxnSpPr>
            <a:cxnSpLocks/>
          </p:cNvCxnSpPr>
          <p:nvPr/>
        </p:nvCxnSpPr>
        <p:spPr>
          <a:xfrm>
            <a:off x="5574727" y="1495872"/>
            <a:ext cx="0" cy="319323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02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F182BF34-D40E-4D63-9929-583C8DCEDC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9" y="608659"/>
            <a:ext cx="5256363" cy="6000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Intervalo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D3-CA0F-4CE2-B229-7BBC2D90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62330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en-US" sz="3600" b="1" dirty="0" err="1">
                <a:solidFill>
                  <a:schemeClr val="accent1"/>
                </a:solidFill>
              </a:rPr>
              <a:t>Pausa</a:t>
            </a:r>
            <a:r>
              <a:rPr lang="en-US" sz="3600" b="1" dirty="0">
                <a:solidFill>
                  <a:schemeClr val="accent1"/>
                </a:solidFill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</a:rPr>
              <a:t>para</a:t>
            </a:r>
            <a:r>
              <a:rPr lang="en-US" sz="3600" b="1" dirty="0">
                <a:solidFill>
                  <a:schemeClr val="accent1"/>
                </a:solidFill>
              </a:rPr>
              <a:t> café</a:t>
            </a:r>
            <a:br>
              <a:rPr lang="en-US" sz="3600" b="1" dirty="0">
                <a:solidFill>
                  <a:schemeClr val="accent1"/>
                </a:solidFill>
              </a:rPr>
            </a:br>
            <a:r>
              <a:rPr lang="en-US" sz="3600" b="1" dirty="0">
                <a:solidFill>
                  <a:schemeClr val="accent1"/>
                </a:solidFill>
              </a:rPr>
              <a:t>(15 min.)</a:t>
            </a:r>
          </a:p>
        </p:txBody>
      </p:sp>
    </p:spTree>
    <p:extLst>
      <p:ext uri="{BB962C8B-B14F-4D97-AF65-F5344CB8AC3E}">
        <p14:creationId xmlns:p14="http://schemas.microsoft.com/office/powerpoint/2010/main" val="94933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3: </a:t>
            </a:r>
            <a:r>
              <a:rPr lang="en-US" dirty="0" err="1"/>
              <a:t>Cenário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72099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15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APENAS SIMULAÇÃO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2" y="977031"/>
            <a:ext cx="6694334" cy="54081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É fundamental que exista uma cadeia de abastecimento devidamente gerida para uma distribuição de vacinas COVID-19 bem-sucedida. 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À medida que são disponibilizadas mais vacinas candidatas, são necessários mais requisitos de armazenamento e transporte.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Algumas vacinas serão armazenadas entre 2 °C a 8 °C, enquanto outras exigem equipamento para cadeia de ultrafrio (UCC) entre -70 e -80°C e material de mudança de fase congelado (PCM) ou gelo seco, em vez das caixas refrigeradoras tradicionais durante o transporte. 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Uma solução eficaz e económica pode ser o recurso a  entidades externas para o armazenamento e o transporte. 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As vacinas disponíveis serão geridas e distribuídas de acordo com as instruções do fabricante e as orientações correspondentes para o abastecimento, logística e distribuição do COVAX.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A Interpol emitiu um </a:t>
            </a:r>
            <a:r>
              <a:rPr lang="pt-PT" sz="2000" dirty="0">
                <a:latin typeface="+mj-lt"/>
                <a:cs typeface="Calibri"/>
                <a:hlinkClick r:id="rId3"/>
              </a:rPr>
              <a:t>alerta mundial </a:t>
            </a:r>
            <a:r>
              <a:rPr lang="pt-PT" sz="2000" dirty="0">
                <a:latin typeface="+mj-lt"/>
                <a:cs typeface="Calibri"/>
              </a:rPr>
              <a:t>para as agências policiais, solicitando que se preparem para uma rede de crime organizado visando as vacinas da </a:t>
            </a:r>
            <a:r>
              <a:rPr lang="pt-PT" sz="2000" dirty="0">
                <a:cs typeface="Calibri"/>
              </a:rPr>
              <a:t>COVID-19. </a:t>
            </a:r>
            <a:endParaRPr lang="pt-PT" sz="2000" dirty="0">
              <a:latin typeface="+mj-lt"/>
              <a:cs typeface="Calibri"/>
            </a:endParaRPr>
          </a:p>
        </p:txBody>
      </p:sp>
      <p:pic>
        <p:nvPicPr>
          <p:cNvPr id="5122" name="Picture 2" descr="A laboratory in Kyiv, Ukraine performing PCR tests.">
            <a:extLst>
              <a:ext uri="{FF2B5EF4-FFF2-40B4-BE49-F238E27FC236}">
                <a16:creationId xmlns:a16="http://schemas.microsoft.com/office/drawing/2014/main" id="{3C8C826B-223B-4541-B71B-394A89FE8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0816" y="977030"/>
            <a:ext cx="3940249" cy="26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7522E3-592F-4342-82A2-80015B2E38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0816" y="3665698"/>
            <a:ext cx="3908227" cy="260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3: </a:t>
            </a:r>
            <a:r>
              <a:rPr lang="en-US" dirty="0" err="1"/>
              <a:t>Discussão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675" y="657412"/>
            <a:ext cx="11862217" cy="590176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pt-PT" sz="2200" b="1" dirty="0">
                <a:solidFill>
                  <a:schemeClr val="accent3"/>
                </a:solidFill>
                <a:latin typeface="Arial"/>
                <a:cs typeface="Arial"/>
              </a:rPr>
              <a:t>Descreva os seus requisitos de logística e cadeia de abastecimento para as duas vacinas candidatas com base na informação fornecida e nas seguintes perguntas: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t-PT" sz="1100" b="1" dirty="0">
              <a:solidFill>
                <a:schemeClr val="accent3"/>
              </a:solidFill>
              <a:latin typeface="Arial"/>
              <a:cs typeface="Arial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Qual o atual estado de prontidão da sua cadeia de abastecimento? Que medidas terá de adotar para uma vacina UCC, se esta lhe for atribuída ao abrigo do mecanismo COVAX?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Quais as atuais estratégias de vacinação que tem definidas e como irão funcionar em termos de armazenamento e transporte, tanto para as vacinas UCC como para as vacinas que apenas requerem uma refrigeração normal? 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Como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agirá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, se a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cadeia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 de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ultrafrio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avariar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 e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os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frascos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Arial"/>
                <a:cs typeface="Arial"/>
              </a:rPr>
              <a:t>descongelarem</a:t>
            </a:r>
            <a:r>
              <a:rPr lang="en-US" sz="2000" dirty="0">
                <a:solidFill>
                  <a:srgbClr val="FF0000"/>
                </a:solidFill>
                <a:latin typeface="Arial"/>
                <a:cs typeface="Arial"/>
              </a:rPr>
              <a:t>? </a:t>
            </a:r>
            <a:endParaRPr lang="en-US" sz="2000" dirty="0">
              <a:latin typeface="Arial"/>
              <a:cs typeface="Arial"/>
            </a:endParaRP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Como irá gerir e acompanhar as taxas de utilização da vacina e de desperdício, para orientar uma atribuição apropriada do abastecimento posterior?</a:t>
            </a:r>
            <a:r>
              <a:rPr lang="pt-PT" sz="2000" dirty="0">
                <a:solidFill>
                  <a:prstClr val="black"/>
                </a:solidFill>
                <a:latin typeface="Arial"/>
                <a:cs typeface="Arial"/>
              </a:rPr>
              <a:t> Como irá gerir o problema dos resíduos médicos (eliminação no local e/ou logística reversa)?</a:t>
            </a: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solidFill>
                  <a:prstClr val="black"/>
                </a:solidFill>
                <a:latin typeface="Arial"/>
                <a:cs typeface="Arial"/>
              </a:rPr>
              <a:t>Como é que o sistema de informação da cadeia de abastecimento irá ser ajustado/instalado para reportar ao Mecanismo COVAX (e.g. VVM, fim da validade, vida útil, etc.) 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Como é que irá garantir a proteção e a segurança das instalações de armazenamento da vacina, preservar a segurança e a integridade da vacina durante o transporte e a segurança de todo o pessoal responsável por gerir o abastecimento e implementar a vacinação?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endParaRPr lang="pt-PT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10956653" y="707001"/>
            <a:ext cx="1235349" cy="1057713"/>
            <a:chOff x="10763845" y="-12342"/>
            <a:chExt cx="1235349" cy="105771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15096" y="-12342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763845" y="614484"/>
              <a:ext cx="1156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2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60 min.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429040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4: </a:t>
            </a:r>
            <a:r>
              <a:rPr lang="en-US" dirty="0" err="1"/>
              <a:t>Cenário</a:t>
            </a: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72099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15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APENAS SIMULAÇÃO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37" y="653778"/>
            <a:ext cx="8332673" cy="58393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O seu país recebeu várias vacinas e agora tem doses suficientes para vacinar 3% da população. Há uma estratégia instalada para priorizar certos grupos </a:t>
            </a:r>
            <a:r>
              <a:rPr lang="pt-PT" sz="2000" dirty="0">
                <a:solidFill>
                  <a:srgbClr val="000000"/>
                </a:solidFill>
                <a:latin typeface="+mj-lt"/>
                <a:cs typeface="Calibri"/>
              </a:rPr>
              <a:t>e o processo de vacinação está prestes a começar.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Durante a </a:t>
            </a:r>
            <a:r>
              <a:rPr lang="pt-PT" sz="2000" dirty="0">
                <a:solidFill>
                  <a:srgbClr val="000000"/>
                </a:solidFill>
                <a:latin typeface="+mj-lt"/>
                <a:cs typeface="Calibri"/>
              </a:rPr>
              <a:t>preparação para</a:t>
            </a:r>
            <a:r>
              <a:rPr lang="pt-PT" sz="2000" dirty="0">
                <a:latin typeface="+mj-lt"/>
                <a:cs typeface="Calibri"/>
              </a:rPr>
              <a:t> início do processo de vacinação, há uma quantidade enorme de informação errada que está a ser disseminada pelas comunidades – uma “</a:t>
            </a:r>
            <a:r>
              <a:rPr lang="pt-PT" sz="2000" i="1" dirty="0" err="1">
                <a:latin typeface="+mj-lt"/>
                <a:cs typeface="Calibri"/>
              </a:rPr>
              <a:t>infodemia</a:t>
            </a:r>
            <a:r>
              <a:rPr lang="pt-PT" sz="2000" dirty="0">
                <a:latin typeface="+mj-lt"/>
                <a:cs typeface="Calibri"/>
              </a:rPr>
              <a:t>” 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Essa </a:t>
            </a:r>
            <a:r>
              <a:rPr lang="pt-PT" sz="2000" dirty="0" err="1">
                <a:latin typeface="+mj-lt"/>
                <a:cs typeface="Calibri"/>
              </a:rPr>
              <a:t>infodemia</a:t>
            </a:r>
            <a:r>
              <a:rPr lang="pt-PT" sz="2000" dirty="0">
                <a:latin typeface="+mj-lt"/>
                <a:cs typeface="Calibri"/>
              </a:rPr>
              <a:t> ameaça minar a confiança no programa de vacinação, por força dos vários mitos que circulam, entre os quais: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pt-PT" sz="1600" dirty="0">
                <a:latin typeface="+mj-lt"/>
                <a:cs typeface="Calibri"/>
              </a:rPr>
              <a:t>A vacina pode causar COVID-19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pt-PT" sz="1600" dirty="0">
                <a:latin typeface="+mj-lt"/>
                <a:cs typeface="Calibri"/>
              </a:rPr>
              <a:t>A vacina foi desenvolvida à pressa e, portanto, não pode ser segura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pt-PT" sz="1600" dirty="0">
                <a:latin typeface="+mj-lt"/>
                <a:cs typeface="Calibri"/>
              </a:rPr>
              <a:t>A vacina contém toxinas perigosas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pt-PT" sz="1600" dirty="0">
                <a:latin typeface="+mj-lt"/>
                <a:cs typeface="Calibri"/>
              </a:rPr>
              <a:t>A vacina introduz um </a:t>
            </a:r>
            <a:r>
              <a:rPr lang="pt-PT" sz="1600" i="1" dirty="0">
                <a:latin typeface="+mj-lt"/>
                <a:cs typeface="Calibri"/>
              </a:rPr>
              <a:t>chip </a:t>
            </a:r>
            <a:r>
              <a:rPr lang="pt-PT" sz="1600" dirty="0">
                <a:latin typeface="+mj-lt"/>
                <a:cs typeface="Calibri"/>
              </a:rPr>
              <a:t>no corpo da pessoa para um qualquer finalidade imoral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Embora muitos dos mitos e das teorias da conspiração estejam confinados a pequenos grupos, alguma dessa informação acaba por chegar a uma grande parte das pessoas, causando algumas hesitações na população em geral. 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A recente morte de uma pessoa idosa depois de vacinada desencadeou rumores negativos na comunidade e nas redes sociais. Ainda não se sabe se a morte foi provocada pela vacina e há investigações a decorrer. Mas as pessoas estão assustadas e recusam ser vacinadas</a:t>
            </a:r>
          </a:p>
          <a:p>
            <a:pPr>
              <a:lnSpc>
                <a:spcPct val="110000"/>
              </a:lnSpc>
            </a:pPr>
            <a:r>
              <a:rPr lang="pt-PT" sz="2000" dirty="0">
                <a:latin typeface="+mj-lt"/>
                <a:cs typeface="Calibri"/>
              </a:rPr>
              <a:t>As taxas de aceitação das vacinas contra a </a:t>
            </a:r>
            <a:r>
              <a:rPr lang="pt-PT" sz="2000" dirty="0">
                <a:cs typeface="Calibri"/>
              </a:rPr>
              <a:t>COVID-19 </a:t>
            </a:r>
            <a:r>
              <a:rPr lang="pt-PT" sz="2000" dirty="0">
                <a:latin typeface="+mj-lt"/>
                <a:cs typeface="Calibri"/>
              </a:rPr>
              <a:t>caíram para 45%</a:t>
            </a:r>
          </a:p>
        </p:txBody>
      </p:sp>
      <p:sp>
        <p:nvSpPr>
          <p:cNvPr id="3" name="AutoShape 2" descr="Anti mask protest: Psychologists explain why some refuse ...">
            <a:extLst>
              <a:ext uri="{FF2B5EF4-FFF2-40B4-BE49-F238E27FC236}">
                <a16:creationId xmlns:a16="http://schemas.microsoft.com/office/drawing/2014/main" id="{A34D0E37-274B-9F4E-AEFF-0058CBB3D449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6248400" y="805818"/>
            <a:ext cx="2775583" cy="277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E0ECC-B85D-42C3-89D9-7DE6327F64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4065" y="2809109"/>
            <a:ext cx="3637935" cy="194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5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Sessão</a:t>
            </a:r>
            <a:r>
              <a:rPr lang="en-US" dirty="0"/>
              <a:t> 4: </a:t>
            </a:r>
            <a:r>
              <a:rPr lang="en-US" dirty="0" err="1"/>
              <a:t>Discussão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918457"/>
            <a:ext cx="11764371" cy="520938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pt-PT" b="1" dirty="0">
                <a:solidFill>
                  <a:schemeClr val="accent3"/>
                </a:solidFill>
                <a:latin typeface="Arial"/>
                <a:cs typeface="Arial"/>
              </a:rPr>
              <a:t>Descreva a sua estratégia de comunicação para melhorar a aceitação e a adoção com base na informação fornecida e nas seguintes perguntas:</a:t>
            </a:r>
            <a:endParaRPr lang="pt-PT" dirty="0">
              <a:solidFill>
                <a:schemeClr val="accent3"/>
              </a:solidFill>
              <a:latin typeface="Arial"/>
              <a:cs typeface="Arial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Quem, na sua equipa nuclear, é responsável por coordenar e gerir a comunicação dos riscos?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Tem planos e POP para gerir a comunicação dos riscos? Quem é responsável por esses planos?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Como é que a sua equipa nuclear para a comunicação deteta e responde com rapidez aos rumores, informação errada e desinformação, especialmente </a:t>
            </a:r>
            <a:r>
              <a:rPr lang="pt-PT" sz="2000" i="1" dirty="0">
                <a:latin typeface="Arial"/>
                <a:cs typeface="Arial"/>
              </a:rPr>
              <a:t>online</a:t>
            </a:r>
            <a:r>
              <a:rPr lang="pt-PT" sz="2000" dirty="0">
                <a:latin typeface="Arial"/>
                <a:cs typeface="Arial"/>
              </a:rPr>
              <a:t>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Quem é responsável por desenvolver e autorizar as mensagens-chave e assegurar que o programa de vacinação  e as partes interessadas falam a uma só voz?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Que programas de formação existem para os porta-vozes da imprensa?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Como estão a ser desenvolvidas as atividades de mobilização social e comunicação?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pt-PT" sz="2000" dirty="0">
                <a:latin typeface="Arial"/>
                <a:cs typeface="Arial"/>
              </a:rPr>
              <a:t>Que outras estratégias estão a ser usadas (por exemplo, recorrendo a pessoas conceituadas ou influenciando os porta-vozes)?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endParaRPr lang="pt-PT" dirty="0"/>
          </a:p>
          <a:p>
            <a:endParaRPr lang="pt-PT" dirty="0"/>
          </a:p>
          <a:p>
            <a:endParaRPr lang="pt-PT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10004503" y="4373860"/>
            <a:ext cx="1935192" cy="749356"/>
            <a:chOff x="9978391" y="5342554"/>
            <a:chExt cx="1935191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60 min.</a:t>
              </a:r>
            </a:p>
          </p:txBody>
        </p:sp>
      </p:grp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 txBox="1">
            <a:spLocks/>
          </p:cNvSpPr>
          <p:nvPr/>
        </p:nvSpPr>
        <p:spPr>
          <a:xfrm>
            <a:off x="5384175" y="6675438"/>
            <a:ext cx="1991593" cy="29979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69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Revisão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pic>
        <p:nvPicPr>
          <p:cNvPr id="10" name="image9.png" descr="drawing_light_bulb_with_pen_1600_clr.png">
            <a:extLst>
              <a:ext uri="{FF2B5EF4-FFF2-40B4-BE49-F238E27FC236}">
                <a16:creationId xmlns:a16="http://schemas.microsoft.com/office/drawing/2014/main" id="{BE1C5A5E-B8B6-4E35-940D-F3C9E11A8E90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68" y="1944806"/>
            <a:ext cx="2737133" cy="288317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2047165" y="2628688"/>
            <a:ext cx="4380931" cy="282359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pt-PT" sz="3200" b="1"/>
              <a:t>Feedback inicial dos participantes sobre o TTX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121E52-4A50-4F4A-83AF-5C0983ECE7FA}"/>
              </a:ext>
            </a:extLst>
          </p:cNvPr>
          <p:cNvCxnSpPr>
            <a:cxnSpLocks/>
          </p:cNvCxnSpPr>
          <p:nvPr/>
        </p:nvCxnSpPr>
        <p:spPr>
          <a:xfrm>
            <a:off x="6571400" y="2804614"/>
            <a:ext cx="0" cy="1351129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2924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13 de </a:t>
            </a:r>
            <a:r>
              <a:rPr lang="en-US" dirty="0" err="1"/>
              <a:t>Dezembro</a:t>
            </a:r>
            <a:r>
              <a:rPr lang="en-US" dirty="0"/>
              <a:t> de 2020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7515617" y="601010"/>
            <a:ext cx="4676383" cy="6004746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>
            <a:noAutofit/>
          </a:bodyPr>
          <a:lstStyle/>
          <a:p>
            <a:pPr algn="ctr"/>
            <a:r>
              <a:rPr lang="pt-PT" sz="3200" b="1" dirty="0">
                <a:solidFill>
                  <a:schemeClr val="bg1"/>
                </a:solidFill>
              </a:rPr>
              <a:t>Balanço facilitado</a:t>
            </a:r>
          </a:p>
          <a:p>
            <a:pPr algn="ctr"/>
            <a:r>
              <a:rPr lang="pt-PT" sz="3200" b="1" dirty="0">
                <a:solidFill>
                  <a:schemeClr val="bg1"/>
                </a:solidFill>
              </a:rPr>
              <a:t>e </a:t>
            </a:r>
          </a:p>
          <a:p>
            <a:pPr algn="ctr"/>
            <a:r>
              <a:rPr lang="pt-PT" sz="3200" b="1" dirty="0">
                <a:solidFill>
                  <a:schemeClr val="bg1"/>
                </a:solidFill>
              </a:rPr>
              <a:t>Planeamento das Ações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444B19-C2EE-4E64-AC58-E33AAEB9FDA5}"/>
              </a:ext>
            </a:extLst>
          </p:cNvPr>
          <p:cNvSpPr/>
          <p:nvPr/>
        </p:nvSpPr>
        <p:spPr>
          <a:xfrm>
            <a:off x="7835024" y="2653305"/>
            <a:ext cx="3769417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700"/>
              </a:spcBef>
              <a:buClr>
                <a:srgbClr val="0090D0"/>
              </a:buClr>
              <a:buSzPct val="100000"/>
            </a:pPr>
            <a:endParaRPr lang="pt-PT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Análise GAP: Discussão em grupo focal para analisar os indicadores de prontidão</a:t>
            </a: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Planeamento das ações</a:t>
            </a:r>
          </a:p>
          <a:p>
            <a:pPr marL="457200" indent="-228600">
              <a:lnSpc>
                <a:spcPct val="90000"/>
              </a:lnSpc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pt-PT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Formulário de feedback dos participantes</a:t>
            </a:r>
          </a:p>
        </p:txBody>
      </p:sp>
      <p:pic>
        <p:nvPicPr>
          <p:cNvPr id="1026" name="Picture 2" descr="WHOCOVID19_20200720_BGD_207">
            <a:extLst>
              <a:ext uri="{FF2B5EF4-FFF2-40B4-BE49-F238E27FC236}">
                <a16:creationId xmlns:a16="http://schemas.microsoft.com/office/drawing/2014/main" id="{5E7D0FA3-5548-C948-81A3-659F68BCE9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046" y="924873"/>
            <a:ext cx="7475024" cy="535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3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Ordem</a:t>
            </a:r>
            <a:r>
              <a:rPr lang="en-US" dirty="0"/>
              <a:t> de </a:t>
            </a:r>
            <a:r>
              <a:rPr lang="en-US" dirty="0" err="1"/>
              <a:t>trabalhos</a:t>
            </a:r>
            <a:r>
              <a:rPr lang="en-US" dirty="0"/>
              <a:t>: Parte 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89DD38-C76C-4D2F-9480-0059C55577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662" y="2028418"/>
            <a:ext cx="4562939" cy="3032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B9E5DC-C990-473B-843A-E81DF812EE4D}"/>
              </a:ext>
            </a:extLst>
          </p:cNvPr>
          <p:cNvSpPr txBox="1"/>
          <p:nvPr/>
        </p:nvSpPr>
        <p:spPr>
          <a:xfrm>
            <a:off x="668703" y="1821644"/>
            <a:ext cx="6326908" cy="4224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Tarde: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14:00   Recapitulação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14:15   Análise das lacunas e planeamento das ações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i="1" dirty="0">
                <a:solidFill>
                  <a:srgbClr val="383838"/>
                </a:solidFill>
                <a:cs typeface="Calibri" panose="020F0502020204030204" pitchFamily="34" charset="0"/>
              </a:rPr>
              <a:t>(trabalho de grupo)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15:30   Pausa para café (15 min.)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15:45   Continuação do planeamento das ações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i="1" dirty="0">
                <a:solidFill>
                  <a:srgbClr val="383838"/>
                </a:solidFill>
                <a:cs typeface="Calibri" panose="020F0502020204030204" pitchFamily="34" charset="0"/>
              </a:rPr>
              <a:t>(trabalho de grupo) </a:t>
            </a:r>
            <a:endParaRPr lang="pt-PT" sz="2000" i="1" dirty="0">
              <a:solidFill>
                <a:srgbClr val="383838"/>
              </a:solidFill>
              <a:cs typeface="Calibri" panose="020F0502020204030204" pitchFamily="34" charset="0"/>
            </a:endParaRP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16:30   Consolidação em sessão plenária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17:00   Conclusões e passos seguintes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pt-PT" sz="2000" dirty="0">
                <a:solidFill>
                  <a:srgbClr val="383838"/>
                </a:solidFill>
                <a:cs typeface="Calibri" panose="020F0502020204030204" pitchFamily="34" charset="0"/>
              </a:rPr>
              <a:t>17:30   Encerramento</a:t>
            </a:r>
          </a:p>
          <a:p>
            <a:endParaRPr lang="pt-PT" sz="20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419655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0" y="-8246"/>
            <a:ext cx="10515601" cy="581340"/>
          </a:xfrm>
        </p:spPr>
        <p:txBody>
          <a:bodyPr>
            <a:normAutofit fontScale="90000"/>
          </a:bodyPr>
          <a:lstStyle/>
          <a:p>
            <a:r>
              <a:rPr lang="en-US" dirty="0"/>
              <a:t>PNDV CONTRA A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B3533-94C3-42AF-A3DF-5547AE17C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49191"/>
            <a:ext cx="7522029" cy="5327772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sz="2400" dirty="0">
                <a:latin typeface="+mn-lt"/>
                <a:cs typeface="Calibri"/>
              </a:rPr>
              <a:t>As </a:t>
            </a:r>
            <a:r>
              <a:rPr lang="pt-PT" sz="2400" dirty="0">
                <a:latin typeface="+mn-lt"/>
                <a:cs typeface="Calibri"/>
                <a:hlinkClick r:id="rId2"/>
              </a:rPr>
              <a:t>Orientações para a elaboração de um plano nacional de distribuição de vacinas (PNDV) contra a COVID-19 </a:t>
            </a:r>
            <a:r>
              <a:rPr lang="pt-PT" sz="2400" dirty="0">
                <a:latin typeface="+mn-lt"/>
                <a:cs typeface="Calibri"/>
              </a:rPr>
              <a:t>destina-se a orientar os governos nacionais na elaboração e atualização dos seus PNDV para as vacinas contra a </a:t>
            </a:r>
            <a:r>
              <a:rPr lang="pt-PT" sz="2400" dirty="0">
                <a:cs typeface="Calibri"/>
              </a:rPr>
              <a:t>COVID-19 </a:t>
            </a:r>
            <a:r>
              <a:rPr lang="pt-PT" sz="2400" dirty="0">
                <a:latin typeface="+mn-lt"/>
                <a:cs typeface="Calibri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pt-PT" sz="2400" dirty="0">
              <a:latin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t-PT" sz="2400" dirty="0">
                <a:latin typeface="+mn-lt"/>
                <a:cs typeface="Calibri" panose="020F0502020204030204" pitchFamily="34" charset="0"/>
              </a:rPr>
              <a:t>Essas orientações constituem um quadro para ajudar os países a :</a:t>
            </a:r>
          </a:p>
          <a:p>
            <a:r>
              <a:rPr lang="pt-PT" sz="2400" dirty="0">
                <a:latin typeface="+mn-lt"/>
                <a:cs typeface="Calibri" panose="020F0502020204030204" pitchFamily="34" charset="0"/>
              </a:rPr>
              <a:t>Elaborar e atualizar os seus PNDV para a introdução de vacinas contra a COVID-19;</a:t>
            </a:r>
          </a:p>
          <a:p>
            <a:r>
              <a:rPr lang="pt-PT" sz="2400" dirty="0">
                <a:latin typeface="+mn-lt"/>
                <a:cs typeface="Calibri" panose="020F0502020204030204" pitchFamily="34" charset="0"/>
              </a:rPr>
              <a:t>Desenhar estratégias para a distribuição, implementação e monitorização das vacinas contra a COVID-19 no país;</a:t>
            </a:r>
          </a:p>
          <a:p>
            <a:r>
              <a:rPr lang="pt-PT" sz="2400" dirty="0">
                <a:latin typeface="+mn-lt"/>
                <a:cs typeface="Calibri" panose="020F0502020204030204" pitchFamily="34" charset="0"/>
              </a:rPr>
              <a:t>Garantir que o financiamento do plano e outro financiamento necessário está alinhado com outros planos nacionais de recuperação, resposta e apoio para a COVID-19 e que a implementação está totalmente integrada nos mecanismos nacionais de governação.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1CCC-322E-471D-AE48-C3EDFCBB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81868" y="6560893"/>
            <a:ext cx="3769418" cy="365125"/>
          </a:xfrm>
        </p:spPr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D76BEE-5860-4E4E-A9AC-873EBAAF04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70" y="1666727"/>
            <a:ext cx="4511431" cy="43529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2150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Análise</a:t>
            </a:r>
            <a:r>
              <a:rPr lang="en-US" dirty="0"/>
              <a:t> dos </a:t>
            </a:r>
            <a:r>
              <a:rPr lang="en-US" dirty="0" err="1"/>
              <a:t>pontos</a:t>
            </a:r>
            <a:r>
              <a:rPr lang="en-US" dirty="0"/>
              <a:t> fortes e das lacunas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1CCC-322E-471D-AE48-C3EDFCBB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77A0E9-096C-4A41-9A11-6F78DDD52E07}"/>
              </a:ext>
            </a:extLst>
          </p:cNvPr>
          <p:cNvSpPr/>
          <p:nvPr/>
        </p:nvSpPr>
        <p:spPr>
          <a:xfrm>
            <a:off x="388226" y="5660072"/>
            <a:ext cx="4817660" cy="76778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bg1"/>
                </a:solidFill>
              </a:rPr>
              <a:t>PLANO DE AÇÃO</a:t>
            </a:r>
          </a:p>
        </p:txBody>
      </p:sp>
      <p:sp>
        <p:nvSpPr>
          <p:cNvPr id="11" name="Flowchart: Off-page Connector 10">
            <a:extLst>
              <a:ext uri="{FF2B5EF4-FFF2-40B4-BE49-F238E27FC236}">
                <a16:creationId xmlns:a16="http://schemas.microsoft.com/office/drawing/2014/main" id="{08E76C2F-ACDA-41BF-B5D5-4F2B6F3316EB}"/>
              </a:ext>
            </a:extLst>
          </p:cNvPr>
          <p:cNvSpPr/>
          <p:nvPr/>
        </p:nvSpPr>
        <p:spPr>
          <a:xfrm>
            <a:off x="388226" y="3740296"/>
            <a:ext cx="4817660" cy="2019058"/>
          </a:xfrm>
          <a:prstGeom prst="flowChartOffpageConnector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3200" dirty="0">
                <a:solidFill>
                  <a:schemeClr val="tx1"/>
                </a:solidFill>
              </a:rPr>
              <a:t>Propor ideias para melhorar os sistemas, planos e procedimentos</a:t>
            </a:r>
          </a:p>
        </p:txBody>
      </p:sp>
      <p:sp>
        <p:nvSpPr>
          <p:cNvPr id="10" name="Flowchart: Off-page Connector 9">
            <a:extLst>
              <a:ext uri="{FF2B5EF4-FFF2-40B4-BE49-F238E27FC236}">
                <a16:creationId xmlns:a16="http://schemas.microsoft.com/office/drawing/2014/main" id="{79B8B67E-8274-4744-97F0-91637BA7A559}"/>
              </a:ext>
            </a:extLst>
          </p:cNvPr>
          <p:cNvSpPr/>
          <p:nvPr/>
        </p:nvSpPr>
        <p:spPr>
          <a:xfrm>
            <a:off x="388226" y="2342740"/>
            <a:ext cx="4817660" cy="1474280"/>
          </a:xfrm>
          <a:prstGeom prst="flowChartOffpageConnector">
            <a:avLst/>
          </a:prstGeom>
          <a:solidFill>
            <a:schemeClr val="tx2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3200">
                <a:solidFill>
                  <a:schemeClr val="tx1"/>
                </a:solidFill>
              </a:rPr>
              <a:t>Verificar os pressupostos</a:t>
            </a:r>
          </a:p>
        </p:txBody>
      </p:sp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D7F5B448-CFCC-47F0-A53A-961C9A8A21DE}"/>
              </a:ext>
            </a:extLst>
          </p:cNvPr>
          <p:cNvSpPr/>
          <p:nvPr/>
        </p:nvSpPr>
        <p:spPr>
          <a:xfrm>
            <a:off x="388226" y="914568"/>
            <a:ext cx="4817660" cy="1474280"/>
          </a:xfrm>
          <a:prstGeom prst="flowChartOffpageConnector">
            <a:avLst/>
          </a:prstGeom>
          <a:solidFill>
            <a:schemeClr val="bg2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3200" dirty="0">
                <a:solidFill>
                  <a:schemeClr val="tx1"/>
                </a:solidFill>
              </a:rPr>
              <a:t>Analisar os pontos fortes e as lacunas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D38A6C-2F8F-4154-AD53-AC19193B93C6}"/>
              </a:ext>
            </a:extLst>
          </p:cNvPr>
          <p:cNvSpPr/>
          <p:nvPr/>
        </p:nvSpPr>
        <p:spPr>
          <a:xfrm>
            <a:off x="5792395" y="766049"/>
            <a:ext cx="5559361" cy="4571923"/>
          </a:xfrm>
          <a:prstGeom prst="rect">
            <a:avLst/>
          </a:prstGeom>
        </p:spPr>
        <p:txBody>
          <a:bodyPr wrap="square" lIns="91440" tIns="45720" rIns="91440" bIns="45720" anchor="t">
            <a:noAutofit/>
          </a:bodyPr>
          <a:lstStyle/>
          <a:p>
            <a:pPr>
              <a:spcAft>
                <a:spcPts val="1200"/>
              </a:spcAft>
            </a:pPr>
            <a:r>
              <a:rPr lang="pt-PT" sz="1700" b="1" u="sng" dirty="0">
                <a:latin typeface="+mj-lt"/>
                <a:cs typeface="Calibri" panose="020F0502020204030204" pitchFamily="34" charset="0"/>
              </a:rPr>
              <a:t>TAREFAS: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pt-PT" sz="1700" dirty="0">
                <a:latin typeface="+mj-lt"/>
                <a:cs typeface="Calibri" panose="020F0502020204030204" pitchFamily="34" charset="0"/>
              </a:rPr>
              <a:t>Em grupos, dividir uma folha de papel em três secções.</a:t>
            </a:r>
          </a:p>
          <a:p>
            <a:pPr marL="342900" indent="-342900">
              <a:spcAft>
                <a:spcPts val="1200"/>
              </a:spcAft>
              <a:buAutoNum type="arabicPeriod"/>
            </a:pPr>
            <a:r>
              <a:rPr lang="pt-PT" sz="1700" dirty="0">
                <a:latin typeface="+mj-lt"/>
                <a:cs typeface="Calibri"/>
              </a:rPr>
              <a:t>Analisar o Plano Nacional de Distribuição das Vacinas (PNDV) e as notas do seu TTX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pt-PT" sz="1700" dirty="0">
                <a:latin typeface="+mj-lt"/>
                <a:cs typeface="Calibri" panose="020F0502020204030204" pitchFamily="34" charset="0"/>
              </a:rPr>
              <a:t>Discutir e registar os seus pontos em cada uma das secções para responder:</a:t>
            </a:r>
            <a:endParaRPr lang="pt-PT" sz="1700" b="1" dirty="0">
              <a:latin typeface="+mj-lt"/>
              <a:cs typeface="Calibri" panose="020F0502020204030204" pitchFamily="34" charset="0"/>
            </a:endParaRP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sz="1700" dirty="0">
                <a:latin typeface="+mj-lt"/>
                <a:cs typeface="Calibri" panose="020F0502020204030204" pitchFamily="34" charset="0"/>
              </a:rPr>
              <a:t>Que componentes do plano de distribuição das vacinas contra a COVID 19 são fortes ou funcionaram bem? (Boa prática)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sz="1700" dirty="0">
                <a:cs typeface="Calibri" panose="020F0502020204030204" pitchFamily="34" charset="0"/>
              </a:rPr>
              <a:t>Que componentes do plano de distribuição das vacinas contra a COVID 19 são fracas ou problemáticas e necessitam de mais trabalho</a:t>
            </a:r>
            <a:r>
              <a:rPr lang="pt-PT" sz="1700" dirty="0">
                <a:solidFill>
                  <a:prstClr val="black"/>
                </a:solidFill>
                <a:cs typeface="Calibri" panose="020F0502020204030204" pitchFamily="34" charset="0"/>
              </a:rPr>
              <a:t>? </a:t>
            </a:r>
            <a:r>
              <a:rPr lang="pt-PT" sz="1700" dirty="0">
                <a:latin typeface="+mj-lt"/>
                <a:cs typeface="Calibri" panose="020F0502020204030204" pitchFamily="34" charset="0"/>
              </a:rPr>
              <a:t>(Constrangimentos)</a:t>
            </a:r>
          </a:p>
          <a:p>
            <a:pPr marL="800100" lvl="1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PT" sz="1700" dirty="0">
                <a:latin typeface="+mj-lt"/>
                <a:cs typeface="Calibri" panose="020F0502020204030204" pitchFamily="34" charset="0"/>
              </a:rPr>
              <a:t>Recomendar e priorizar as 3 principais áreas/atividades que necessitem de melhor planeamento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301FD9-3E22-4D05-AB5A-E42D4E841735}"/>
              </a:ext>
            </a:extLst>
          </p:cNvPr>
          <p:cNvGrpSpPr/>
          <p:nvPr/>
        </p:nvGrpSpPr>
        <p:grpSpPr>
          <a:xfrm>
            <a:off x="10005386" y="479294"/>
            <a:ext cx="1935191" cy="749356"/>
            <a:chOff x="9968622" y="5205785"/>
            <a:chExt cx="1935190" cy="74935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8BB950D-E0EA-4CF9-914C-A9343E4B77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68622" y="5205785"/>
              <a:ext cx="784098" cy="74935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0C1043-CB9B-46D4-B470-C7E83CDEBCC2}"/>
                </a:ext>
              </a:extLst>
            </p:cNvPr>
            <p:cNvSpPr txBox="1"/>
            <p:nvPr/>
          </p:nvSpPr>
          <p:spPr>
            <a:xfrm>
              <a:off x="10658610" y="5376437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75 min.</a:t>
              </a: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BB288C-3A71-44A7-A69E-8D16D8551DF0}"/>
              </a:ext>
            </a:extLst>
          </p:cNvPr>
          <p:cNvCxnSpPr/>
          <p:nvPr/>
        </p:nvCxnSpPr>
        <p:spPr>
          <a:xfrm>
            <a:off x="5506589" y="6270602"/>
            <a:ext cx="6228665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5B964DD-F08B-438A-B1C8-E8CDC9A289C8}"/>
              </a:ext>
            </a:extLst>
          </p:cNvPr>
          <p:cNvSpPr txBox="1"/>
          <p:nvPr/>
        </p:nvSpPr>
        <p:spPr>
          <a:xfrm>
            <a:off x="6498113" y="6270604"/>
            <a:ext cx="4892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pt-PT" sz="14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Nota: o plano de ação será elaborado na próxima sessão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988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11006"/>
          </a:xfrm>
          <a:custGeom>
            <a:avLst/>
            <a:gdLst/>
            <a:ahLst/>
            <a:cxnLst/>
            <a:rect l="l" t="t" r="r" b="b"/>
            <a:pathLst>
              <a:path w="10693400" h="674370">
                <a:moveTo>
                  <a:pt x="10693400" y="0"/>
                </a:moveTo>
                <a:lnTo>
                  <a:pt x="0" y="0"/>
                </a:lnTo>
                <a:lnTo>
                  <a:pt x="0" y="674001"/>
                </a:lnTo>
                <a:lnTo>
                  <a:pt x="10693400" y="674001"/>
                </a:lnTo>
                <a:lnTo>
                  <a:pt x="10693400" y="0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" y="6562933"/>
            <a:ext cx="12192724" cy="289394"/>
            <a:chOff x="0" y="7243533"/>
            <a:chExt cx="10694035" cy="319405"/>
          </a:xfrm>
        </p:grpSpPr>
        <p:sp>
          <p:nvSpPr>
            <p:cNvPr id="4" name="object 4"/>
            <p:cNvSpPr/>
            <p:nvPr/>
          </p:nvSpPr>
          <p:spPr>
            <a:xfrm>
              <a:off x="0" y="7243533"/>
              <a:ext cx="10690720" cy="31931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575" y="7284491"/>
              <a:ext cx="10688320" cy="278765"/>
            </a:xfrm>
            <a:custGeom>
              <a:avLst/>
              <a:gdLst/>
              <a:ahLst/>
              <a:cxnLst/>
              <a:rect l="l" t="t" r="r" b="b"/>
              <a:pathLst>
                <a:path w="10688320" h="278765">
                  <a:moveTo>
                    <a:pt x="10687837" y="0"/>
                  </a:moveTo>
                  <a:lnTo>
                    <a:pt x="0" y="0"/>
                  </a:lnTo>
                  <a:lnTo>
                    <a:pt x="0" y="278358"/>
                  </a:lnTo>
                  <a:lnTo>
                    <a:pt x="10687837" y="278358"/>
                  </a:lnTo>
                  <a:lnTo>
                    <a:pt x="10687837" y="0"/>
                  </a:lnTo>
                  <a:close/>
                </a:path>
              </a:pathLst>
            </a:custGeom>
            <a:solidFill>
              <a:srgbClr val="5959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6097203" y="2696885"/>
            <a:ext cx="5863279" cy="286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4265" y="675499"/>
            <a:ext cx="10525078" cy="51597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1615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</a:pPr>
            <a:r>
              <a:rPr lang="pt-PT" sz="2500" b="1" spc="-35" dirty="0">
                <a:solidFill>
                  <a:srgbClr val="005D85"/>
                </a:solidFill>
                <a:latin typeface="Arial"/>
                <a:cs typeface="Arial"/>
              </a:rPr>
              <a:t>Aconselhamento atualizado e rigoroso da OMS</a:t>
            </a:r>
            <a:endParaRPr sz="2500" dirty="0"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300" dirty="0">
              <a:latin typeface="Arial"/>
              <a:cs typeface="Arial"/>
            </a:endParaRPr>
          </a:p>
          <a:p>
            <a:pPr marL="12700" marR="5080">
              <a:lnSpc>
                <a:spcPts val="2110"/>
              </a:lnSpc>
            </a:pPr>
            <a:r>
              <a:rPr lang="pt-PT" sz="1800" i="1" spc="-30" dirty="0">
                <a:latin typeface="Arial"/>
                <a:cs typeface="Arial"/>
              </a:rPr>
              <a:t>Durante emergências sanitárias, como a pandemia da </a:t>
            </a:r>
            <a:r>
              <a:rPr sz="1800" i="1" spc="-30" dirty="0">
                <a:latin typeface="Arial"/>
                <a:cs typeface="Arial"/>
              </a:rPr>
              <a:t>COVID-19, </a:t>
            </a:r>
            <a:r>
              <a:rPr lang="pt-PT" sz="1800" i="1" spc="-20" dirty="0">
                <a:latin typeface="Arial"/>
                <a:cs typeface="Arial"/>
              </a:rPr>
              <a:t>um dos papéis </a:t>
            </a:r>
            <a:r>
              <a:rPr lang="pt-PT" i="1" spc="-20" dirty="0">
                <a:latin typeface="Arial"/>
                <a:cs typeface="Arial"/>
              </a:rPr>
              <a:t>mais importantes </a:t>
            </a:r>
            <a:r>
              <a:rPr lang="pt-PT" sz="1800" i="1" spc="-20" dirty="0">
                <a:latin typeface="Arial"/>
                <a:cs typeface="Arial"/>
              </a:rPr>
              <a:t>da OMS é recolher dados e resultados das investigações realizadas em todo o mundo</a:t>
            </a:r>
            <a:r>
              <a:rPr sz="1800" i="1" spc="-30" dirty="0">
                <a:latin typeface="Arial"/>
                <a:cs typeface="Arial"/>
              </a:rPr>
              <a:t>, </a:t>
            </a:r>
            <a:r>
              <a:rPr lang="pt-PT" sz="1800" i="1" spc="-30" dirty="0">
                <a:latin typeface="Arial"/>
                <a:cs typeface="Arial"/>
              </a:rPr>
              <a:t>avaliá-los</a:t>
            </a:r>
            <a:r>
              <a:rPr lang="pt-PT" sz="1800" i="1" spc="-15" dirty="0">
                <a:latin typeface="Arial"/>
                <a:cs typeface="Arial"/>
              </a:rPr>
              <a:t> e aconselhar os países sobre a forma de responder</a:t>
            </a:r>
            <a:r>
              <a:rPr sz="1800" i="1" spc="-30" dirty="0">
                <a:latin typeface="Arial"/>
                <a:cs typeface="Arial"/>
              </a:rPr>
              <a:t>.</a:t>
            </a:r>
            <a:endParaRPr lang="pt-PT" sz="1800" i="1" spc="-30" dirty="0">
              <a:latin typeface="Arial"/>
              <a:cs typeface="Arial"/>
            </a:endParaRPr>
          </a:p>
          <a:p>
            <a:pPr marL="12700" marR="5080">
              <a:lnSpc>
                <a:spcPts val="2110"/>
              </a:lnSpc>
            </a:pPr>
            <a:endParaRPr sz="1800" dirty="0">
              <a:latin typeface="Arial"/>
              <a:cs typeface="Arial"/>
            </a:endParaRPr>
          </a:p>
          <a:p>
            <a:pPr marL="54609" marR="5251450" algn="just"/>
            <a:r>
              <a:rPr lang="pt-PT" i="1" spc="-20" dirty="0">
                <a:latin typeface="Arial"/>
                <a:cs typeface="Arial"/>
              </a:rPr>
              <a:t>Desde Janeiro de </a:t>
            </a:r>
            <a:r>
              <a:rPr lang="pt-PT" i="1" spc="-30" dirty="0">
                <a:latin typeface="Arial"/>
                <a:cs typeface="Arial"/>
              </a:rPr>
              <a:t>2020, a OMS publicou mais de </a:t>
            </a:r>
            <a:r>
              <a:rPr lang="pt-PT" i="1" spc="-20" dirty="0">
                <a:latin typeface="Arial"/>
                <a:cs typeface="Arial"/>
              </a:rPr>
              <a:t>100 </a:t>
            </a:r>
            <a:r>
              <a:rPr lang="pt-PT" i="1" spc="-30" dirty="0">
                <a:latin typeface="Arial"/>
                <a:cs typeface="Arial"/>
              </a:rPr>
              <a:t>documentos </a:t>
            </a:r>
            <a:r>
              <a:rPr lang="pt-PT" i="1" spc="-25" dirty="0">
                <a:latin typeface="Arial"/>
                <a:cs typeface="Arial"/>
              </a:rPr>
              <a:t>sobre a </a:t>
            </a:r>
            <a:r>
              <a:rPr lang="pt-PT" i="1" spc="-35" dirty="0">
                <a:latin typeface="Arial"/>
                <a:cs typeface="Arial"/>
              </a:rPr>
              <a:t>COVID-19. Destes, </a:t>
            </a:r>
            <a:r>
              <a:rPr lang="pt-PT" i="1" spc="-25" dirty="0">
                <a:latin typeface="Arial"/>
                <a:cs typeface="Arial"/>
              </a:rPr>
              <a:t>mais de metade contêm </a:t>
            </a:r>
            <a:r>
              <a:rPr lang="pt-PT" i="1" spc="-5" dirty="0">
                <a:latin typeface="Arial"/>
                <a:cs typeface="Arial"/>
                <a:hlinkClick r:id="rId5"/>
              </a:rPr>
              <a:t>orientações técnicas</a:t>
            </a:r>
            <a:r>
              <a:rPr lang="pt-PT" i="1" spc="-20" dirty="0">
                <a:latin typeface="Arial"/>
                <a:cs typeface="Arial"/>
              </a:rPr>
              <a:t> detalhadas</a:t>
            </a:r>
            <a:r>
              <a:rPr lang="pt-PT" i="1" spc="-25" dirty="0">
                <a:latin typeface="Arial"/>
                <a:cs typeface="Arial"/>
              </a:rPr>
              <a:t> sobre o modo de: </a:t>
            </a:r>
          </a:p>
          <a:p>
            <a:pPr marL="340359" marR="5251450" indent="-285750" algn="just">
              <a:buFont typeface="Arial"/>
              <a:buChar char="•"/>
            </a:pPr>
            <a:r>
              <a:rPr lang="pt-PT" i="1" spc="-25" dirty="0">
                <a:latin typeface="Arial"/>
                <a:cs typeface="Arial"/>
              </a:rPr>
              <a:t>localizar e testar os casos;</a:t>
            </a:r>
          </a:p>
          <a:p>
            <a:pPr marL="340359" marR="5251450" indent="-285750" algn="just">
              <a:buFont typeface="Arial"/>
              <a:buChar char="•"/>
            </a:pPr>
            <a:r>
              <a:rPr lang="pt-PT" i="1" spc="-20" dirty="0">
                <a:latin typeface="Arial"/>
                <a:cs typeface="Arial"/>
              </a:rPr>
              <a:t>prestar cuidados seguros e apropriados às pessoas, consoante </a:t>
            </a:r>
            <a:r>
              <a:rPr lang="pt-PT" i="1" spc="-25" dirty="0">
                <a:latin typeface="Arial"/>
                <a:cs typeface="Arial"/>
              </a:rPr>
              <a:t>a gravidade da sua doença;</a:t>
            </a:r>
            <a:r>
              <a:rPr lang="pt-PT" i="1" spc="-20" dirty="0">
                <a:latin typeface="Arial"/>
                <a:cs typeface="Arial"/>
              </a:rPr>
              <a:t> </a:t>
            </a:r>
          </a:p>
          <a:p>
            <a:pPr marL="340359" marR="5251450" indent="-285750" algn="just">
              <a:buFont typeface="Arial"/>
              <a:buChar char="•"/>
            </a:pPr>
            <a:r>
              <a:rPr lang="pt-PT" i="1" spc="-20" dirty="0">
                <a:latin typeface="Arial"/>
                <a:cs typeface="Arial"/>
              </a:rPr>
              <a:t>identificar contactos e colocá-los de quarentena</a:t>
            </a:r>
            <a:r>
              <a:rPr lang="pt-PT" i="1" spc="-30" dirty="0">
                <a:latin typeface="Arial"/>
                <a:cs typeface="Arial"/>
              </a:rPr>
              <a:t>; </a:t>
            </a:r>
          </a:p>
          <a:p>
            <a:pPr marL="340359" marR="5251450" indent="-285750" algn="just">
              <a:buFont typeface="Arial"/>
              <a:buChar char="•"/>
            </a:pPr>
            <a:r>
              <a:rPr lang="pt-PT" i="1" spc="-20" dirty="0">
                <a:latin typeface="Arial"/>
                <a:cs typeface="Arial"/>
              </a:rPr>
              <a:t>impedir a transmissão </a:t>
            </a:r>
            <a:r>
              <a:rPr lang="pt-PT" i="1" spc="-30" dirty="0">
                <a:latin typeface="Arial"/>
                <a:cs typeface="Arial"/>
              </a:rPr>
              <a:t>entre as pessoas</a:t>
            </a:r>
            <a:r>
              <a:rPr lang="pt-PT" i="1" spc="-40" dirty="0">
                <a:latin typeface="Arial"/>
                <a:cs typeface="Arial"/>
              </a:rPr>
              <a:t>; </a:t>
            </a:r>
          </a:p>
          <a:p>
            <a:pPr marL="340359" marR="5251450" indent="-285750" algn="just">
              <a:buFont typeface="Arial"/>
              <a:buChar char="•"/>
            </a:pPr>
            <a:r>
              <a:rPr lang="pt-PT" i="1" spc="-20" dirty="0">
                <a:latin typeface="Arial"/>
                <a:cs typeface="Arial"/>
              </a:rPr>
              <a:t>proteger os profissionais de saúde; e</a:t>
            </a:r>
            <a:r>
              <a:rPr lang="pt-PT" i="1" spc="-25" dirty="0">
                <a:latin typeface="Arial"/>
                <a:cs typeface="Arial"/>
              </a:rPr>
              <a:t> </a:t>
            </a:r>
          </a:p>
          <a:p>
            <a:pPr marL="340359" marR="5251450" indent="-285750" algn="just">
              <a:buFont typeface="Arial"/>
              <a:buChar char="•"/>
            </a:pPr>
            <a:r>
              <a:rPr lang="pt-PT" i="1" spc="-25" dirty="0">
                <a:latin typeface="Arial"/>
                <a:cs typeface="Arial"/>
              </a:rPr>
              <a:t>ajudar as comunidades a darem uma resposta apropriada</a:t>
            </a:r>
            <a:r>
              <a:rPr lang="pt-PT" sz="1800" i="1" spc="-40" dirty="0">
                <a:latin typeface="Arial"/>
                <a:cs typeface="Arial"/>
              </a:rPr>
              <a:t>.</a:t>
            </a:r>
            <a:endParaRPr lang="pt-PT" sz="18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31503" y="10585"/>
            <a:ext cx="1133786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3600" dirty="0"/>
              <a:t>Orientar a preparação e resposta</a:t>
            </a:r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27010840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Intervalo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D3-CA0F-4CE2-B229-7BBC2D90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pt-PT" sz="3600" b="1">
                <a:solidFill>
                  <a:schemeClr val="accent1"/>
                </a:solidFill>
              </a:rPr>
              <a:t>Pausa para café</a:t>
            </a:r>
            <a:br>
              <a:rPr lang="pt-PT" sz="3600" b="1">
                <a:solidFill>
                  <a:schemeClr val="accent1"/>
                </a:solidFill>
              </a:rPr>
            </a:br>
            <a:r>
              <a:rPr lang="pt-PT" sz="3600" b="1">
                <a:solidFill>
                  <a:schemeClr val="accent1"/>
                </a:solidFill>
              </a:rPr>
              <a:t>(15 min.)</a:t>
            </a:r>
          </a:p>
        </p:txBody>
      </p:sp>
      <p:pic>
        <p:nvPicPr>
          <p:cNvPr id="8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40D55979-E3C8-4FF8-8E59-A1BD7A07A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9" y="608659"/>
            <a:ext cx="5256363" cy="60009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30322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Plano de </a:t>
            </a:r>
            <a:r>
              <a:rPr lang="en-US" dirty="0" err="1"/>
              <a:t>ação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160E5-625D-4340-B7C6-749B9B9DC6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81" y="1591320"/>
            <a:ext cx="3633701" cy="36753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7E3BC02-E4EF-4331-AE3E-414EB8D48D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240" y="1315990"/>
            <a:ext cx="7944257" cy="432736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B2A816A-70D3-48BC-BE06-C4284701AC98}"/>
              </a:ext>
            </a:extLst>
          </p:cNvPr>
          <p:cNvGrpSpPr/>
          <p:nvPr/>
        </p:nvGrpSpPr>
        <p:grpSpPr>
          <a:xfrm>
            <a:off x="1445422" y="5643350"/>
            <a:ext cx="1935192" cy="749356"/>
            <a:chOff x="9978391" y="5342554"/>
            <a:chExt cx="1935191" cy="7493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1F79309-2284-4C6C-8B8E-00FB51F645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FFD4572-B504-4819-B475-93A622443C5B}"/>
                </a:ext>
              </a:extLst>
            </p:cNvPr>
            <p:cNvSpPr txBox="1"/>
            <p:nvPr/>
          </p:nvSpPr>
          <p:spPr>
            <a:xfrm>
              <a:off x="10668380" y="5522976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45 min.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005385" y="1377461"/>
            <a:ext cx="1602154" cy="738664"/>
          </a:xfrm>
          <a:prstGeom prst="rect">
            <a:avLst/>
          </a:prstGeom>
          <a:solidFill>
            <a:srgbClr val="D20807"/>
          </a:solidFill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4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Principais</a:t>
            </a:r>
            <a:r>
              <a:rPr lang="en-US" sz="14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desafios</a:t>
            </a:r>
            <a:r>
              <a:rPr lang="en-US" sz="14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/lacunas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20862" y="1461476"/>
            <a:ext cx="2377831" cy="338554"/>
          </a:xfrm>
          <a:prstGeom prst="rect">
            <a:avLst/>
          </a:prstGeom>
          <a:solidFill>
            <a:srgbClr val="D20807"/>
          </a:solidFill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6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Solução</a:t>
            </a:r>
            <a:r>
              <a:rPr lang="en-US" sz="16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proposta</a:t>
            </a:r>
            <a:endParaRPr lang="en-US" sz="1600" b="1" dirty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47185" y="1379414"/>
            <a:ext cx="1834661" cy="584776"/>
          </a:xfrm>
          <a:prstGeom prst="rect">
            <a:avLst/>
          </a:prstGeom>
          <a:solidFill>
            <a:srgbClr val="D20807"/>
          </a:solidFill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6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Prazo</a:t>
            </a:r>
            <a:r>
              <a:rPr lang="en-US" sz="16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para</a:t>
            </a:r>
            <a:r>
              <a:rPr lang="en-US" sz="16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resolução</a:t>
            </a:r>
            <a:endParaRPr lang="en-US" sz="1600" b="1" dirty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738" y="1492737"/>
            <a:ext cx="1916724" cy="338554"/>
          </a:xfrm>
          <a:prstGeom prst="rect">
            <a:avLst/>
          </a:prstGeom>
          <a:solidFill>
            <a:srgbClr val="D20807"/>
          </a:solidFill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600" b="1" dirty="0" err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Responsabilidade</a:t>
            </a:r>
            <a:endParaRPr lang="en-US" sz="1600" b="1" dirty="0">
              <a:solidFill>
                <a:schemeClr val="bg1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326352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Consolidação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AD7759-B5A2-482F-A7FD-AD82059F22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357" y="1292038"/>
            <a:ext cx="3760097" cy="20481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AE8E30-4541-49CC-95C0-A89E91DC80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2039" y="2036661"/>
            <a:ext cx="3760097" cy="20481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DD8DEF-FCD3-4AC2-B786-898C4ED788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969" y="2595597"/>
            <a:ext cx="3760097" cy="204818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37DF190-F297-45EC-B433-64AC834D5A26}"/>
              </a:ext>
            </a:extLst>
          </p:cNvPr>
          <p:cNvGrpSpPr/>
          <p:nvPr/>
        </p:nvGrpSpPr>
        <p:grpSpPr>
          <a:xfrm>
            <a:off x="678506" y="4945261"/>
            <a:ext cx="1935192" cy="749356"/>
            <a:chOff x="9978391" y="5342554"/>
            <a:chExt cx="1935191" cy="74935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614304C-A7EA-4578-8E40-94ABCD34CB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9E4F5A6-CB41-4DFC-9600-8007F7806DFC}"/>
                </a:ext>
              </a:extLst>
            </p:cNvPr>
            <p:cNvSpPr txBox="1"/>
            <p:nvPr/>
          </p:nvSpPr>
          <p:spPr>
            <a:xfrm>
              <a:off x="10668380" y="5522976"/>
              <a:ext cx="1245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min.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F5CBAFC-14AC-4912-A02E-552DF9CA1875}"/>
              </a:ext>
            </a:extLst>
          </p:cNvPr>
          <p:cNvSpPr/>
          <p:nvPr/>
        </p:nvSpPr>
        <p:spPr>
          <a:xfrm>
            <a:off x="329167" y="2064557"/>
            <a:ext cx="4133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/>
              <a:t>”O relator de cada grupo deverá apresentar um resumo das respetivas conclusões, com a duração de 5 minutos”.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57859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Formulário</a:t>
            </a:r>
            <a:r>
              <a:rPr lang="en-US" dirty="0"/>
              <a:t> de feedback dos </a:t>
            </a:r>
            <a:r>
              <a:rPr lang="en-US" dirty="0" err="1"/>
              <a:t>participantes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918967-1504-466D-B993-22C06F9618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72" y="1062607"/>
            <a:ext cx="3884491" cy="5154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2B40BA-F069-46EB-80AD-1DA680739316}"/>
              </a:ext>
            </a:extLst>
          </p:cNvPr>
          <p:cNvSpPr/>
          <p:nvPr/>
        </p:nvSpPr>
        <p:spPr>
          <a:xfrm>
            <a:off x="6172766" y="2184611"/>
            <a:ext cx="47994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t-PT" sz="2800" i="1">
                <a:latin typeface="Arial" panose="020B0604020202020204" pitchFamily="34" charset="0"/>
                <a:ea typeface="Calibri" panose="020F0502020204030204" pitchFamily="34" charset="0"/>
              </a:rPr>
              <a:t>O seu </a:t>
            </a:r>
            <a:r>
              <a:rPr lang="pt-PT" sz="2800" i="1">
                <a:latin typeface="Arial" panose="020B0604020202020204" pitchFamily="34" charset="0"/>
                <a:ea typeface="Calibri" panose="020F0502020204030204" pitchFamily="34" charset="0"/>
                <a:hlinkClick r:id="rId4"/>
              </a:rPr>
              <a:t>feedback</a:t>
            </a:r>
            <a:r>
              <a:rPr lang="pt-PT" sz="2800" i="1">
                <a:latin typeface="Arial" panose="020B0604020202020204" pitchFamily="34" charset="0"/>
                <a:ea typeface="Calibri" panose="020F0502020204030204" pitchFamily="34" charset="0"/>
              </a:rPr>
              <a:t> ajuda-nos a manter e melhorar a qualidade e a relevância de futuros exercícios de simulação.</a:t>
            </a:r>
            <a:endParaRPr lang="pt-PT" sz="320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3E6510-CC81-4105-9D35-20E4BF56DD55}"/>
              </a:ext>
            </a:extLst>
          </p:cNvPr>
          <p:cNvGrpSpPr/>
          <p:nvPr/>
        </p:nvGrpSpPr>
        <p:grpSpPr>
          <a:xfrm>
            <a:off x="7730213" y="4687652"/>
            <a:ext cx="1764021" cy="749356"/>
            <a:chOff x="9978391" y="5342554"/>
            <a:chExt cx="1764021" cy="74935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3EC829-C3FA-4328-99AA-B40E0032A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1F5717-065B-4919-AD00-736B6FD64B1C}"/>
                </a:ext>
              </a:extLst>
            </p:cNvPr>
            <p:cNvSpPr txBox="1"/>
            <p:nvPr/>
          </p:nvSpPr>
          <p:spPr>
            <a:xfrm>
              <a:off x="10668380" y="5522976"/>
              <a:ext cx="10740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en-US" sz="2400" b="1" dirty="0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5 min.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0155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Passos</a:t>
            </a:r>
            <a:r>
              <a:rPr lang="en-US" dirty="0"/>
              <a:t> </a:t>
            </a:r>
            <a:r>
              <a:rPr lang="en-US" dirty="0" err="1"/>
              <a:t>seguintes</a:t>
            </a:r>
            <a:r>
              <a:rPr lang="en-US" dirty="0"/>
              <a:t> e </a:t>
            </a:r>
            <a:r>
              <a:rPr lang="en-US" dirty="0" err="1"/>
              <a:t>conclusões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682B2-33C9-4D4F-9A18-C7D5F7FE2751}" type="datetime3">
              <a:rPr lang="en-US" smtClean="0"/>
              <a:t>8 January 2021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0FD45-150F-4024-82DC-29A8CF80CB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9557">
            <a:off x="1928217" y="1162882"/>
            <a:ext cx="7850405" cy="45009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46B248-6FCC-4C4D-B5C7-8F13B04B80AF}"/>
              </a:ext>
            </a:extLst>
          </p:cNvPr>
          <p:cNvSpPr txBox="1"/>
          <p:nvPr/>
        </p:nvSpPr>
        <p:spPr>
          <a:xfrm>
            <a:off x="1878508" y="4578826"/>
            <a:ext cx="7949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36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PASSOS SEGUINTES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1693" y="6596390"/>
            <a:ext cx="3233615" cy="26161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</a:rPr>
              <a:t>13 </a:t>
            </a:r>
            <a:r>
              <a:rPr lang="en-US" sz="1100" b="1" dirty="0">
                <a:solidFill>
                  <a:prstClr val="white"/>
                </a:solidFill>
              </a:rPr>
              <a:t>de </a:t>
            </a:r>
            <a:r>
              <a:rPr lang="en-US" sz="1100" b="1" dirty="0" err="1">
                <a:solidFill>
                  <a:prstClr val="white"/>
                </a:solidFill>
              </a:rPr>
              <a:t>Dezembro</a:t>
            </a:r>
            <a:r>
              <a:rPr lang="en-US" sz="1100" b="1" dirty="0">
                <a:solidFill>
                  <a:prstClr val="white"/>
                </a:solidFill>
              </a:rPr>
              <a:t> de 2020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97911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72BCF9-0B8D-4074-9436-701BDD2B6BFF}"/>
              </a:ext>
            </a:extLst>
          </p:cNvPr>
          <p:cNvSpPr/>
          <p:nvPr/>
        </p:nvSpPr>
        <p:spPr>
          <a:xfrm>
            <a:off x="0" y="3773606"/>
            <a:ext cx="12192000" cy="28933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chemeClr val="bg1"/>
                </a:solidFill>
              </a:rPr>
              <a:t>RECURSOS DA OMS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F2AF43-6C07-4B87-BFC4-B1B98FDD4CAF}"/>
              </a:ext>
            </a:extLst>
          </p:cNvPr>
          <p:cNvSpPr txBox="1"/>
          <p:nvPr/>
        </p:nvSpPr>
        <p:spPr>
          <a:xfrm>
            <a:off x="0" y="-101524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4800" b="1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OBRIGADO!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11B9C60-02FC-41E8-B2BE-53DD780C3CA3}"/>
              </a:ext>
            </a:extLst>
          </p:cNvPr>
          <p:cNvSpPr/>
          <p:nvPr/>
        </p:nvSpPr>
        <p:spPr>
          <a:xfrm>
            <a:off x="1065569" y="4233784"/>
            <a:ext cx="2611077" cy="2272594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algn="ctr"/>
            <a:r>
              <a:rPr lang="pt-PT" b="1"/>
              <a:t>Página web da OMS para emergências COVID-19</a:t>
            </a:r>
          </a:p>
          <a:p>
            <a:pPr algn="ctr"/>
            <a:r>
              <a:rPr lang="pt-PT" b="1"/>
              <a:t> </a:t>
            </a:r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73E02E2C-30C2-49FA-8399-05DC2B895B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3201" y="5221431"/>
            <a:ext cx="1043875" cy="106313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23129EC-78FD-42DC-A2CC-588997984439}"/>
              </a:ext>
            </a:extLst>
          </p:cNvPr>
          <p:cNvSpPr txBox="1"/>
          <p:nvPr/>
        </p:nvSpPr>
        <p:spPr>
          <a:xfrm>
            <a:off x="1773274" y="6227799"/>
            <a:ext cx="139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400" b="1" dirty="0" err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Ler</a:t>
            </a:r>
            <a:r>
              <a:rPr lang="en-US" sz="14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ou</a:t>
            </a:r>
            <a:r>
              <a:rPr lang="en-US" sz="14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Clicar</a:t>
            </a:r>
            <a:endParaRPr lang="en-US" sz="1400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2C72D7-0DB3-47B6-ACCD-3268695FBC1A}"/>
              </a:ext>
            </a:extLst>
          </p:cNvPr>
          <p:cNvSpPr txBox="1"/>
          <p:nvPr/>
        </p:nvSpPr>
        <p:spPr>
          <a:xfrm>
            <a:off x="0" y="665920"/>
            <a:ext cx="12192000" cy="35214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pt-PT" sz="2400" b="1" dirty="0">
                <a:solidFill>
                  <a:srgbClr val="0070C0"/>
                </a:solidFill>
                <a:latin typeface="+mj-lt"/>
                <a:cs typeface="Calibri"/>
              </a:rPr>
              <a:t>Para apoio técnico ao </a:t>
            </a:r>
            <a:r>
              <a:rPr lang="pt-PT" sz="2400" b="1" dirty="0" err="1">
                <a:solidFill>
                  <a:srgbClr val="0070C0"/>
                </a:solidFill>
                <a:latin typeface="+mj-lt"/>
                <a:cs typeface="Calibri"/>
              </a:rPr>
              <a:t>SimEx</a:t>
            </a:r>
            <a:r>
              <a:rPr lang="pt-PT" sz="2400" b="1" dirty="0">
                <a:solidFill>
                  <a:srgbClr val="0070C0"/>
                </a:solidFill>
                <a:latin typeface="+mj-lt"/>
                <a:cs typeface="Calibri"/>
              </a:rPr>
              <a:t>,</a:t>
            </a:r>
          </a:p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pt-PT" sz="2400" b="1" dirty="0">
                <a:solidFill>
                  <a:srgbClr val="0070C0"/>
                </a:solidFill>
                <a:latin typeface="+mj-lt"/>
                <a:cs typeface="Calibri"/>
              </a:rPr>
              <a:t>queira contactar o escritório da OMS no seu país ou o ponto focal do Escritório Regional :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Calibri"/>
              </a:rPr>
              <a:t>				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AFRO: 		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5"/>
              </a:rPr>
              <a:t>stephenm@who.int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  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				EMRO: 		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6"/>
              </a:rPr>
              <a:t>samhourid@who.int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  </a:t>
            </a:r>
            <a:endParaRPr lang="en-US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				EURO: 		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7"/>
              </a:rPr>
              <a:t>schmidtt@who.int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; 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8"/>
              </a:rPr>
              <a:t>rashforda@who.int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 </a:t>
            </a:r>
            <a:endParaRPr lang="en-US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				PAHO: 		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9"/>
              </a:rPr>
              <a:t>andragro@paho.org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 </a:t>
            </a:r>
            <a:endParaRPr lang="en-US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				SEARO: 	</a:t>
            </a:r>
            <a:r>
              <a:rPr lang="en-US" b="1" dirty="0">
                <a:ea typeface="+mn-lt"/>
                <a:cs typeface="+mn-lt"/>
                <a:hlinkClick r:id="rId10"/>
              </a:rPr>
              <a:t>katom@who.int</a:t>
            </a:r>
            <a:r>
              <a:rPr lang="en-US" b="1" dirty="0">
                <a:ea typeface="+mn-lt"/>
                <a:cs typeface="+mn-lt"/>
              </a:rPr>
              <a:t>; </a:t>
            </a:r>
            <a:r>
              <a:rPr lang="en-US" b="1" dirty="0">
                <a:solidFill>
                  <a:srgbClr val="0070C0"/>
                </a:solidFill>
                <a:ea typeface="+mn-lt"/>
                <a:cs typeface="Calibri"/>
                <a:hlinkClick r:id="rId11"/>
              </a:rPr>
              <a:t>htikem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11"/>
              </a:rPr>
              <a:t>@who.int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  </a:t>
            </a:r>
            <a:endParaRPr lang="en-US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				WPRO: 		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  <a:hlinkClick r:id="rId12"/>
              </a:rPr>
              <a:t>eshofoniea@who.int</a:t>
            </a:r>
            <a:r>
              <a:rPr lang="en-US" b="1" dirty="0">
                <a:solidFill>
                  <a:srgbClr val="0070C0"/>
                </a:solidFill>
                <a:latin typeface="+mj-lt"/>
                <a:cs typeface="Calibri"/>
              </a:rPr>
              <a:t>;  </a:t>
            </a:r>
            <a:endParaRPr lang="en-GB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C6D610C-26D0-4FA3-8062-200749C0C412}"/>
              </a:ext>
            </a:extLst>
          </p:cNvPr>
          <p:cNvSpPr/>
          <p:nvPr/>
        </p:nvSpPr>
        <p:spPr>
          <a:xfrm>
            <a:off x="4918924" y="4381796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algn="ctr"/>
            <a:r>
              <a:rPr lang="pt-PT" b="1"/>
              <a:t>Mais informações sobre a COVID-19</a:t>
            </a:r>
          </a:p>
        </p:txBody>
      </p:sp>
      <p:pic>
        <p:nvPicPr>
          <p:cNvPr id="16" name="Picture 15">
            <a:hlinkClick r:id="rId13"/>
            <a:extLst>
              <a:ext uri="{FF2B5EF4-FFF2-40B4-BE49-F238E27FC236}">
                <a16:creationId xmlns:a16="http://schemas.microsoft.com/office/drawing/2014/main" id="{BD923BB1-F5AD-406F-BBD9-A8E464A1FDE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959" y="5090038"/>
            <a:ext cx="1036171" cy="10631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C06E5A8-EA35-4F91-A6BE-270512AABBE5}"/>
              </a:ext>
            </a:extLst>
          </p:cNvPr>
          <p:cNvSpPr txBox="1"/>
          <p:nvPr/>
        </p:nvSpPr>
        <p:spPr>
          <a:xfrm>
            <a:off x="5452599" y="6227798"/>
            <a:ext cx="139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400" b="1" dirty="0" err="1">
                <a:solidFill>
                  <a:srgbClr val="0070C0"/>
                </a:solidFill>
                <a:cs typeface="Calibri" panose="020F0502020204030204" pitchFamily="34" charset="0"/>
              </a:rPr>
              <a:t>Ler</a:t>
            </a:r>
            <a:r>
              <a:rPr lang="en-US" sz="1400" b="1" dirty="0">
                <a:solidFill>
                  <a:srgbClr val="0070C0"/>
                </a:solidFill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70C0"/>
                </a:solidFill>
                <a:cs typeface="Calibri" panose="020F0502020204030204" pitchFamily="34" charset="0"/>
              </a:rPr>
              <a:t>ou</a:t>
            </a:r>
            <a:r>
              <a:rPr lang="en-US" sz="1400" b="1" dirty="0">
                <a:solidFill>
                  <a:srgbClr val="0070C0"/>
                </a:solidFill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70C0"/>
                </a:solidFill>
                <a:cs typeface="Calibri" panose="020F0502020204030204" pitchFamily="34" charset="0"/>
              </a:rPr>
              <a:t>Clicar</a:t>
            </a:r>
            <a:endParaRPr lang="en-US" sz="1400" b="1" dirty="0">
              <a:solidFill>
                <a:srgbClr val="0070C0"/>
              </a:solidFill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43DD285-C321-4EA7-9111-A30C5465E894}"/>
              </a:ext>
            </a:extLst>
          </p:cNvPr>
          <p:cNvSpPr/>
          <p:nvPr/>
        </p:nvSpPr>
        <p:spPr>
          <a:xfrm>
            <a:off x="8598248" y="4233784"/>
            <a:ext cx="2626711" cy="2301791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algn="ctr">
              <a:tabLst>
                <a:tab pos="1882775" algn="r"/>
              </a:tabLst>
            </a:pPr>
            <a:r>
              <a:rPr lang="pt-PT" b="1"/>
              <a:t>Recursos da OMS para o exercício de simulação</a:t>
            </a:r>
          </a:p>
        </p:txBody>
      </p:sp>
      <p:pic>
        <p:nvPicPr>
          <p:cNvPr id="4" name="Picture 3">
            <a:hlinkClick r:id="rId15"/>
            <a:extLst>
              <a:ext uri="{FF2B5EF4-FFF2-40B4-BE49-F238E27FC236}">
                <a16:creationId xmlns:a16="http://schemas.microsoft.com/office/drawing/2014/main" id="{8D4128EA-2D55-489B-A288-BCFD7174DEE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5227" y="5239811"/>
            <a:ext cx="1119866" cy="111397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C6E2D8B-9E90-47C9-847D-B1B528939382}"/>
              </a:ext>
            </a:extLst>
          </p:cNvPr>
          <p:cNvSpPr txBox="1"/>
          <p:nvPr/>
        </p:nvSpPr>
        <p:spPr>
          <a:xfrm>
            <a:off x="9131923" y="6227798"/>
            <a:ext cx="1398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1400" b="1" dirty="0" err="1">
                <a:solidFill>
                  <a:srgbClr val="0070C0"/>
                </a:solidFill>
                <a:cs typeface="Calibri" panose="020F0502020204030204" pitchFamily="34" charset="0"/>
              </a:rPr>
              <a:t>Ler</a:t>
            </a:r>
            <a:r>
              <a:rPr lang="en-US" sz="1400" b="1" dirty="0">
                <a:solidFill>
                  <a:srgbClr val="0070C0"/>
                </a:solidFill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70C0"/>
                </a:solidFill>
                <a:cs typeface="Calibri" panose="020F0502020204030204" pitchFamily="34" charset="0"/>
              </a:rPr>
              <a:t>ou</a:t>
            </a:r>
            <a:r>
              <a:rPr lang="en-US" sz="1400" b="1" dirty="0">
                <a:solidFill>
                  <a:srgbClr val="0070C0"/>
                </a:solidFill>
                <a:cs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rgbClr val="0070C0"/>
                </a:solidFill>
                <a:cs typeface="Calibri" panose="020F0502020204030204" pitchFamily="34" charset="0"/>
              </a:rPr>
              <a:t>Clicar</a:t>
            </a:r>
            <a:endParaRPr lang="en-US" sz="1400" b="1" dirty="0">
              <a:solidFill>
                <a:srgbClr val="0070C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DC4FB458-8FA3-4BC1-8A0D-FC385CD0C4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0112" y="5283066"/>
            <a:ext cx="1819796" cy="745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pc="-10" dirty="0"/>
              <a:t>Último relatório de situação da OMS 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050" dirty="0"/>
              <a:t>13 </a:t>
            </a:r>
            <a:r>
              <a:rPr lang="en-US" sz="1050" dirty="0">
                <a:solidFill>
                  <a:prstClr val="white"/>
                </a:solidFill>
              </a:rPr>
              <a:t>de </a:t>
            </a:r>
            <a:r>
              <a:rPr lang="en-US" sz="1050" dirty="0" err="1">
                <a:solidFill>
                  <a:prstClr val="white"/>
                </a:solidFill>
              </a:rPr>
              <a:t>Dezembro</a:t>
            </a:r>
            <a:r>
              <a:rPr lang="en-US" sz="1050" dirty="0">
                <a:solidFill>
                  <a:prstClr val="white"/>
                </a:solidFill>
              </a:rPr>
              <a:t> de 2020</a:t>
            </a:r>
            <a:endParaRPr lang="en-US" sz="1050" dirty="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9189C7DF-0451-4293-B040-91EBEF0391B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8698" y="1766302"/>
            <a:ext cx="2437763" cy="3175050"/>
          </a:xfrm>
          <a:prstGeom prst="roundRect">
            <a:avLst>
              <a:gd name="adj" fmla="val 6425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4F871DA-2632-4765-A38B-969A64757D61}"/>
              </a:ext>
            </a:extLst>
          </p:cNvPr>
          <p:cNvSpPr/>
          <p:nvPr/>
        </p:nvSpPr>
        <p:spPr>
          <a:xfrm>
            <a:off x="5742284" y="911760"/>
            <a:ext cx="6032158" cy="115095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2700">
              <a:lnSpc>
                <a:spcPts val="2950"/>
              </a:lnSpc>
              <a:spcBef>
                <a:spcPts val="100"/>
              </a:spcBef>
            </a:pPr>
            <a:r>
              <a:rPr lang="pt-PT" sz="2000" b="1" spc="-20" dirty="0">
                <a:cs typeface="Arial"/>
              </a:rPr>
              <a:t>A </a:t>
            </a:r>
            <a:r>
              <a:rPr lang="pt-PT" sz="2000" b="1" spc="-25" dirty="0">
                <a:cs typeface="Arial"/>
              </a:rPr>
              <a:t>situação está a evoluir </a:t>
            </a:r>
            <a:r>
              <a:rPr lang="pt-PT" sz="2000" b="1" spc="-30" dirty="0">
                <a:cs typeface="Arial"/>
              </a:rPr>
              <a:t>rapidamente.</a:t>
            </a:r>
            <a:endParaRPr lang="pt-PT" sz="2000" dirty="0">
              <a:cs typeface="Arial"/>
            </a:endParaRPr>
          </a:p>
          <a:p>
            <a:pPr marL="12700">
              <a:lnSpc>
                <a:spcPts val="2905"/>
              </a:lnSpc>
            </a:pPr>
            <a:r>
              <a:rPr lang="pt-PT" sz="2000" spc="-25" dirty="0">
                <a:cs typeface="Arial"/>
              </a:rPr>
              <a:t>Analisemos o último relatório de situação da OMS.</a:t>
            </a:r>
            <a:endParaRPr lang="pt-PT" sz="2000" dirty="0">
              <a:cs typeface="Arial"/>
            </a:endParaRPr>
          </a:p>
          <a:p>
            <a:pPr algn="ctr"/>
            <a:endParaRPr lang="en-US" sz="2000" dirty="0">
              <a:cs typeface="Arial" panose="020B0604020202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2D76FA-52E5-4517-B5DD-B2567B4D6473}"/>
              </a:ext>
            </a:extLst>
          </p:cNvPr>
          <p:cNvSpPr/>
          <p:nvPr/>
        </p:nvSpPr>
        <p:spPr>
          <a:xfrm>
            <a:off x="276672" y="4372357"/>
            <a:ext cx="6096000" cy="2062103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lvl="0" fontAlgn="b"/>
            <a:r>
              <a:rPr lang="pt-PT" sz="1600" b="1" dirty="0">
                <a:solidFill>
                  <a:prstClr val="black"/>
                </a:solidFill>
              </a:rPr>
              <a:t>Antecedentes</a:t>
            </a:r>
          </a:p>
          <a:p>
            <a:r>
              <a:rPr lang="pt-PT" sz="1600" dirty="0"/>
              <a:t>Alguns países estão presentemente envolvidos na investigação e desenvolvimento de uma nova vacina, a juntar à variedade de iniciativas em desenvolvimento para combater a COVID-19.   Embora </a:t>
            </a:r>
            <a:r>
              <a:rPr lang="pt-PT" sz="1600" dirty="0" err="1"/>
              <a:t>mitas</a:t>
            </a:r>
            <a:r>
              <a:rPr lang="pt-PT" sz="1600" dirty="0"/>
              <a:t> pessoas tenham afirmado que a </a:t>
            </a:r>
            <a:r>
              <a:rPr lang="pt-PT" sz="1600" dirty="0" err="1"/>
              <a:t>chegadda</a:t>
            </a:r>
            <a:r>
              <a:rPr lang="pt-PT" sz="1600" dirty="0"/>
              <a:t> de uma vacina viável é fundamental para pôr termo à pandemia, a realidade revela-se bastante complicada.</a:t>
            </a:r>
            <a:endParaRPr lang="pt-PT" sz="1600" dirty="0">
              <a:cs typeface="Arial"/>
            </a:endParaRPr>
          </a:p>
          <a:p>
            <a:pPr lvl="0"/>
            <a:endParaRPr lang="pt-PT" sz="16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C7AF10-8FE2-4ED6-92AB-8D07B22550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32" y="848000"/>
            <a:ext cx="4871126" cy="3249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35874" y="6751006"/>
            <a:ext cx="184666" cy="797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endParaRPr lang="en-US" sz="2000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endParaRPr lang="en-US" sz="2000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625" y="6681977"/>
            <a:ext cx="184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endParaRPr lang="en-US" sz="2000" b="1" dirty="0">
              <a:solidFill>
                <a:srgbClr val="0070C0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8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Antecedentes</a:t>
            </a:r>
            <a:r>
              <a:rPr lang="en-US" dirty="0"/>
              <a:t> - COVAX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23252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726" y="709494"/>
            <a:ext cx="5840456" cy="5715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pt-PT" sz="1400" b="1" dirty="0">
                <a:latin typeface="Arial"/>
                <a:cs typeface="Arial"/>
              </a:rPr>
              <a:t>A iniciativa COVAX</a:t>
            </a:r>
            <a:endParaRPr lang="pt-PT"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COVAX é o pilar das vacinas para o Acelerador do Acesso às Ferramentas contra a COVID-19 (ACT)</a:t>
            </a:r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O Acelerador ACT é uma colaboração mundial inovadora para acelerar o desenvolvimento, produção e acesso equitativo aos testes, tratamentos e vacinas contra a COVID-19. </a:t>
            </a:r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A sua finalidade é acelerar o desenvolvimento e o fabrico das vacinas, assim como proporcionar o acesso justo e equitativo a essas vacinas contra a COVID-19, para distribuir, pelo menos, 2 mil milhões de doses das vacinas aprovadas, até final de 2021. </a:t>
            </a:r>
          </a:p>
          <a:p>
            <a:pPr>
              <a:lnSpc>
                <a:spcPct val="100000"/>
              </a:lnSpc>
            </a:pPr>
            <a:endParaRPr lang="pt-PT" sz="1400" dirty="0"/>
          </a:p>
          <a:p>
            <a:pPr marL="0" indent="0">
              <a:lnSpc>
                <a:spcPct val="100000"/>
              </a:lnSpc>
              <a:buNone/>
            </a:pPr>
            <a:r>
              <a:rPr lang="pt-PT" sz="1400" b="1" dirty="0">
                <a:latin typeface="Arial"/>
                <a:cs typeface="Arial"/>
              </a:rPr>
              <a:t>O que oferece a COVAX</a:t>
            </a:r>
          </a:p>
          <a:p>
            <a:pPr>
              <a:lnSpc>
                <a:spcPct val="100000"/>
              </a:lnSpc>
            </a:pPr>
            <a:endParaRPr lang="pt-PT" sz="1400" dirty="0"/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Doses para, pelo menos, 20% das populações dos países participantes</a:t>
            </a:r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Um portfólio de vacinas diversificado e ativamente gerido</a:t>
            </a:r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Distribuição das vacinas, logo que estejam disponíveis</a:t>
            </a:r>
          </a:p>
          <a:p>
            <a:pPr>
              <a:lnSpc>
                <a:spcPct val="100000"/>
              </a:lnSpc>
            </a:pPr>
            <a:r>
              <a:rPr lang="pt-PT" sz="1400" dirty="0">
                <a:latin typeface="Arial"/>
                <a:cs typeface="Arial"/>
              </a:rPr>
              <a:t>Fim da fase aguda da pandemia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8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3159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en-US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APENAS SIMULAÇÃO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F9F3F3-04EF-487A-AE50-62A49F17C48C}"/>
              </a:ext>
            </a:extLst>
          </p:cNvPr>
          <p:cNvSpPr/>
          <p:nvPr/>
        </p:nvSpPr>
        <p:spPr>
          <a:xfrm>
            <a:off x="7366578" y="5543011"/>
            <a:ext cx="3418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5"/>
              </a:rPr>
              <a:t>https://youtu.be/5opR6x6NMpQ</a:t>
            </a:r>
            <a:r>
              <a:rPr lang="en-GB" dirty="0"/>
              <a:t> </a:t>
            </a:r>
          </a:p>
        </p:txBody>
      </p:sp>
      <p:pic>
        <p:nvPicPr>
          <p:cNvPr id="6" name="Online Media 5" title="COVAX: Ensuring global equitable access to COVID-19 vaccines">
            <a:hlinkClick r:id="" action="ppaction://media"/>
            <a:extLst>
              <a:ext uri="{FF2B5EF4-FFF2-40B4-BE49-F238E27FC236}">
                <a16:creationId xmlns:a16="http://schemas.microsoft.com/office/drawing/2014/main" id="{EE161750-5A91-43F4-921A-FA33943D3B2D}"/>
              </a:ext>
            </a:extLst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2" y="1408937"/>
            <a:ext cx="6076600" cy="341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4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46B6-1766-4618-AB37-69C62D8F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pc="-30" dirty="0"/>
              <a:t>O que é um exercício teórico</a:t>
            </a:r>
            <a:r>
              <a:rPr lang="pt-PT" spc="-75" dirty="0"/>
              <a:t> </a:t>
            </a:r>
            <a:r>
              <a:rPr lang="pt-PT" spc="-30" dirty="0"/>
              <a:t>(TTX)?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D7005-D0A1-4AC3-9669-670EA17DF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pt-PT" dirty="0"/>
              <a:t>Um </a:t>
            </a:r>
            <a:r>
              <a:rPr lang="pt-PT" b="1" spc="-40" dirty="0">
                <a:solidFill>
                  <a:srgbClr val="005D85"/>
                </a:solidFill>
                <a:latin typeface="Calibri"/>
                <a:cs typeface="Calibri"/>
              </a:rPr>
              <a:t>exercício teórico </a:t>
            </a:r>
            <a:r>
              <a:rPr lang="pt-PT" b="1" spc="-15" dirty="0">
                <a:solidFill>
                  <a:srgbClr val="005D85"/>
                </a:solidFill>
                <a:latin typeface="Calibri"/>
                <a:cs typeface="Calibri"/>
              </a:rPr>
              <a:t>(TTX) </a:t>
            </a:r>
            <a:r>
              <a:rPr lang="pt-PT" spc="-25" dirty="0">
                <a:latin typeface="Calibri"/>
                <a:cs typeface="Calibri"/>
              </a:rPr>
              <a:t>é um debate facilitado que </a:t>
            </a:r>
            <a:r>
              <a:rPr lang="pt-PT" dirty="0">
                <a:latin typeface="Calibri"/>
                <a:cs typeface="Calibri"/>
              </a:rPr>
              <a:t>usa um cenário progressivo simulado, juntamente com uma série de </a:t>
            </a:r>
            <a:r>
              <a:rPr lang="pt-PT" dirty="0">
                <a:latin typeface="Calibri" panose="020F0502020204030204" pitchFamily="34" charset="0"/>
                <a:cs typeface="Calibri" panose="020F0502020204030204" pitchFamily="34" charset="0"/>
              </a:rPr>
              <a:t>perguntas, para suscitar uma discussão construtiva entre os participantes, com a finalidade de identificar e resolver os problemas e aperfeiçoar os planos e procedimentos existentes.</a:t>
            </a:r>
          </a:p>
          <a:p>
            <a:pPr marL="0" indent="0" algn="ctr">
              <a:buNone/>
            </a:pPr>
            <a:endParaRPr lang="pt-P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pt-PT" spc="-170" dirty="0"/>
              <a:t>“Um </a:t>
            </a:r>
            <a:r>
              <a:rPr lang="pt-PT" dirty="0"/>
              <a:t>TTX </a:t>
            </a:r>
            <a:r>
              <a:rPr lang="pt-PT" b="1" spc="-35" dirty="0">
                <a:solidFill>
                  <a:srgbClr val="005D85"/>
                </a:solidFill>
                <a:latin typeface="Calibri"/>
                <a:cs typeface="Calibri"/>
              </a:rPr>
              <a:t>simula uma situação de emergência </a:t>
            </a:r>
            <a:r>
              <a:rPr lang="pt-PT" spc="-10" dirty="0"/>
              <a:t>num ambiente </a:t>
            </a:r>
            <a:r>
              <a:rPr lang="pt-PT" spc="-40" dirty="0"/>
              <a:t>informal e descontraído</a:t>
            </a:r>
            <a:r>
              <a:rPr lang="pt-PT" spc="-70" dirty="0"/>
              <a:t>”.</a:t>
            </a:r>
          </a:p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endParaRPr lang="pt-PT" sz="1600" spc="-5" dirty="0">
              <a:latin typeface="Arial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100"/>
              </a:spcBef>
              <a:buNone/>
            </a:pPr>
            <a:r>
              <a:rPr lang="pt-PT" sz="1600" spc="-5" dirty="0">
                <a:latin typeface="Arial"/>
                <a:cs typeface="Arial"/>
              </a:rPr>
              <a:t>Manual de exercícios da OMS</a:t>
            </a:r>
            <a:r>
              <a:rPr lang="pt-PT" sz="1600" spc="-10" dirty="0">
                <a:latin typeface="Arial"/>
                <a:cs typeface="Arial"/>
              </a:rPr>
              <a:t>,</a:t>
            </a:r>
            <a:r>
              <a:rPr lang="pt-PT" sz="1600" spc="-90" dirty="0">
                <a:latin typeface="Arial"/>
                <a:cs typeface="Arial"/>
              </a:rPr>
              <a:t> </a:t>
            </a:r>
            <a:r>
              <a:rPr lang="pt-PT" sz="1600" spc="-10" dirty="0">
                <a:latin typeface="Arial"/>
                <a:cs typeface="Arial"/>
              </a:rPr>
              <a:t>2017</a:t>
            </a:r>
            <a:endParaRPr lang="pt-PT" sz="1600" dirty="0">
              <a:latin typeface="Arial"/>
              <a:cs typeface="Arial"/>
            </a:endParaRPr>
          </a:p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endParaRPr lang="pt-PT" i="1" u="sng" dirty="0">
              <a:solidFill>
                <a:srgbClr val="0070C0"/>
              </a:solidFill>
              <a:latin typeface="Arial" charset="0"/>
              <a:ea typeface="Arial" charset="0"/>
            </a:endParaRP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67F07D-280F-4690-8F55-72C4FE4D5D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62330" y="6652847"/>
            <a:ext cx="3769418" cy="387716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0956DF9-65DE-409D-88FD-E10EA75C1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8740" y="3864078"/>
            <a:ext cx="1546221" cy="218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hlinkClick r:id="rId4"/>
            <a:extLst>
              <a:ext uri="{FF2B5EF4-FFF2-40B4-BE49-F238E27FC236}">
                <a16:creationId xmlns:a16="http://schemas.microsoft.com/office/drawing/2014/main" id="{2FEFC0C7-5950-4721-99A9-A11A12618E85}"/>
              </a:ext>
            </a:extLst>
          </p:cNvPr>
          <p:cNvSpPr txBox="1"/>
          <p:nvPr/>
        </p:nvSpPr>
        <p:spPr>
          <a:xfrm>
            <a:off x="10456263" y="6149771"/>
            <a:ext cx="1103118" cy="253916"/>
          </a:xfrm>
          <a:prstGeom prst="rect">
            <a:avLst/>
          </a:prstGeom>
          <a:gradFill rotWithShape="1">
            <a:gsLst>
              <a:gs pos="0">
                <a:srgbClr val="ED7D31">
                  <a:satMod val="103000"/>
                  <a:lumMod val="102000"/>
                  <a:tint val="94000"/>
                </a:srgbClr>
              </a:gs>
              <a:gs pos="50000">
                <a:srgbClr val="ED7D31">
                  <a:satMod val="110000"/>
                  <a:lumMod val="100000"/>
                  <a:shade val="100000"/>
                </a:srgbClr>
              </a:gs>
              <a:gs pos="100000">
                <a:srgbClr val="ED7D31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050" kern="0">
                <a:solidFill>
                  <a:prstClr val="white"/>
                </a:solidFill>
                <a:latin typeface="Calibri"/>
                <a:hlinkClick r:id="rId4"/>
              </a:rPr>
              <a:t>Download</a:t>
            </a:r>
            <a:endParaRPr lang="en-US" sz="1050" kern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028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250" y="0"/>
            <a:ext cx="615693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3600" spc="-25" dirty="0"/>
              <a:t>Estrutura e finalidade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362304" y="1182444"/>
            <a:ext cx="6608769" cy="5490476"/>
          </a:xfrm>
          <a:prstGeom prst="rect">
            <a:avLst/>
          </a:prstGeom>
        </p:spPr>
        <p:txBody>
          <a:bodyPr vert="horz" wrap="square" lIns="0" tIns="70485" rIns="0" bIns="0" rtlCol="0" anchor="t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5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200" b="1" i="0" u="none" strike="noStrike" kern="1200" cap="none" spc="-5" normalizeH="0" baseline="0" noProof="0" dirty="0">
                <a:ln>
                  <a:noFill/>
                </a:ln>
                <a:solidFill>
                  <a:srgbClr val="005D85"/>
                </a:solidFill>
                <a:effectLst/>
                <a:uLnTx/>
                <a:uFillTx/>
                <a:latin typeface="Roboto"/>
                <a:cs typeface="Roboto"/>
              </a:rPr>
              <a:t>Estrutura do exercício</a:t>
            </a:r>
            <a:endParaRPr kumimoji="0" lang="pt-PT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cs typeface="Roboto"/>
            </a:endParaRPr>
          </a:p>
          <a:p>
            <a:pPr marL="12700" marR="5715">
              <a:spcBef>
                <a:spcPts val="1005"/>
              </a:spcBef>
              <a:defRPr/>
            </a:pPr>
            <a:r>
              <a:rPr lang="pt-PT" sz="2200" dirty="0">
                <a:latin typeface="Roboto"/>
                <a:cs typeface="Roboto"/>
              </a:rPr>
              <a:t>Este exercício baseia-se nas últimas orientações </a:t>
            </a:r>
            <a:r>
              <a:rPr lang="pt-PT" sz="2200" spc="10" dirty="0">
                <a:latin typeface="Roboto"/>
                <a:cs typeface="Roboto"/>
              </a:rPr>
              <a:t>da OMS para a vacinação contra a </a:t>
            </a:r>
            <a:r>
              <a:rPr kumimoji="0" lang="pt-PT" sz="2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Roboto"/>
              </a:rPr>
              <a:t>COVID-19, </a:t>
            </a:r>
            <a:r>
              <a:rPr kumimoji="0" lang="pt-PT" sz="2200" b="0" i="0" u="none" strike="noStrike" kern="1200" cap="none" spc="-5" normalizeH="0" baseline="0" noProof="0" dirty="0">
                <a:ln>
                  <a:noFill/>
                </a:ln>
                <a:effectLst/>
                <a:uLnTx/>
                <a:uFillTx/>
                <a:latin typeface="Roboto"/>
                <a:cs typeface="Roboto"/>
              </a:rPr>
              <a:t>incluindo:</a:t>
            </a:r>
            <a:endParaRPr lang="pt-PT" sz="2200" b="0" i="0" u="none" strike="noStrike" kern="1200" cap="none" spc="-5" normalizeH="0" baseline="0" noProof="0" dirty="0">
              <a:ln>
                <a:noFill/>
              </a:ln>
              <a:effectLst/>
              <a:uLnTx/>
              <a:uFillTx/>
              <a:latin typeface="Roboto"/>
              <a:cs typeface="Roboto"/>
            </a:endParaRPr>
          </a:p>
          <a:p>
            <a:pPr marL="355600" marR="5715" lvl="0" indent="-342900" algn="l" defTabSz="914400" rtl="0" eaLnBrk="1" fontAlgn="auto" latinLnBrk="0" hangingPunct="1">
              <a:spcBef>
                <a:spcPts val="100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sz="2200" spc="-5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Orientações para a elaboração de um plano nacional de distribuição e vacinação para s vacinas contra a COVID-19</a:t>
            </a:r>
            <a:endParaRPr lang="pt-PT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cs typeface="Roboto"/>
            </a:endParaRPr>
          </a:p>
          <a:p>
            <a:pPr marL="241300" marR="0" lvl="0" indent="-228600" algn="l" defTabSz="914400" rtl="0" eaLnBrk="1" fontAlgn="auto" latinLnBrk="0" hangingPunct="1">
              <a:lnSpc>
                <a:spcPts val="2375"/>
              </a:lnSpc>
              <a:spcBef>
                <a:spcPts val="459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240665" algn="l"/>
                <a:tab pos="241300" algn="l"/>
              </a:tabLst>
              <a:defRPr/>
            </a:pPr>
            <a:endParaRPr kumimoji="0" lang="pt-PT" sz="26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cs typeface="Roboto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2200" b="1" i="0" u="none" strike="noStrike" kern="1200" cap="none" spc="-5" normalizeH="0" baseline="0" noProof="0" dirty="0">
                <a:ln>
                  <a:noFill/>
                </a:ln>
                <a:solidFill>
                  <a:srgbClr val="005D85"/>
                </a:solidFill>
                <a:effectLst/>
                <a:uLnTx/>
                <a:uFillTx/>
                <a:latin typeface="Roboto"/>
                <a:cs typeface="Roboto"/>
              </a:rPr>
              <a:t>Finalidade</a:t>
            </a:r>
            <a:endParaRPr kumimoji="0" lang="pt-PT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cs typeface="Roboto"/>
            </a:endParaRPr>
          </a:p>
          <a:p>
            <a:pPr marL="12700" lvl="0" algn="just">
              <a:spcBef>
                <a:spcPts val="455"/>
              </a:spcBef>
              <a:defRPr/>
            </a:pPr>
            <a:r>
              <a:rPr kumimoji="0" lang="pt-PT" sz="2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cs typeface="Roboto"/>
              </a:rPr>
              <a:t>Através de uma discussão</a:t>
            </a:r>
            <a:r>
              <a:rPr kumimoji="0" lang="pt-PT" sz="2200" b="0" i="0" u="none" strike="noStrike" kern="1200" cap="none" spc="-5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cs typeface="Roboto"/>
              </a:rPr>
              <a:t> de grupo facilitada</a:t>
            </a:r>
            <a:r>
              <a:rPr kumimoji="0" lang="pt-PT" sz="2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cs typeface="Roboto"/>
              </a:rPr>
              <a:t>,</a:t>
            </a:r>
            <a:r>
              <a:rPr kumimoji="0" lang="pt-PT" sz="2200" b="0" i="0" u="none" strike="noStrike" kern="1200" cap="none" spc="29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cs typeface="Roboto"/>
              </a:rPr>
              <a:t> </a:t>
            </a:r>
            <a:r>
              <a:rPr kumimoji="0" lang="pt-PT" sz="2200" b="1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cs typeface="Roboto"/>
              </a:rPr>
              <a:t>o exercício pretende ajudar os países a planearem, elaborarem e atualizarem os seus planos nacionais de distribuição e vacinação </a:t>
            </a:r>
            <a:r>
              <a:rPr lang="pt-PT" sz="2200" b="1" dirty="0">
                <a:solidFill>
                  <a:prstClr val="black"/>
                </a:solidFill>
                <a:latin typeface="Roboto"/>
                <a:cs typeface="Roboto"/>
              </a:rPr>
              <a:t>(PNDV) </a:t>
            </a:r>
            <a:r>
              <a:rPr lang="pt-PT" sz="2200" dirty="0">
                <a:solidFill>
                  <a:prstClr val="black"/>
                </a:solidFill>
                <a:latin typeface="Roboto"/>
                <a:cs typeface="Roboto"/>
              </a:rPr>
              <a:t>para uma introdução das vacinas contra a COVID-19 sem perturbações.</a:t>
            </a:r>
            <a:endParaRPr lang="pt-PT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cs typeface="Robo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816721" y="6634185"/>
            <a:ext cx="1202491" cy="1830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página</a:t>
            </a:r>
            <a:r>
              <a:rPr kumimoji="0" sz="1200" b="1" i="0" u="none" strike="noStrike" kern="120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fld id="{81D60167-4931-47E6-BA6A-407CBD079E47}" type="slidenum"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12700" marR="0" lvl="0" indent="0" algn="l" defTabSz="914400" rtl="0" eaLnBrk="1" fontAlgn="auto" latinLnBrk="0" hangingPunct="1">
                <a:lnSpc>
                  <a:spcPts val="14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222807" y="6674937"/>
            <a:ext cx="2043654" cy="1830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EXERCÍCIO DE SIMULAÇÃO</a:t>
            </a:r>
            <a:endParaRPr kumimoji="0" sz="1200" b="1" i="0" u="none" strike="noStrike" kern="1200" cap="none" spc="-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68004" y="6674937"/>
            <a:ext cx="727075" cy="1830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19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4" descr="Timeline&#10;&#10;Description automatically generated">
            <a:extLst>
              <a:ext uri="{FF2B5EF4-FFF2-40B4-BE49-F238E27FC236}">
                <a16:creationId xmlns:a16="http://schemas.microsoft.com/office/drawing/2014/main" id="{D6910399-41BE-4793-9B16-C1EDD7C78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608" y="1189291"/>
            <a:ext cx="3620218" cy="48388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Âmbito</a:t>
            </a:r>
            <a:r>
              <a:rPr lang="en-US" dirty="0"/>
              <a:t> do TTX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834119"/>
            <a:ext cx="11844148" cy="54657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2400" dirty="0">
                <a:latin typeface="Helvetica Neue"/>
                <a:ea typeface="DengXian"/>
                <a:cs typeface="Calibri"/>
              </a:rPr>
              <a:t>O âmbito deste exercício é </a:t>
            </a:r>
            <a:r>
              <a:rPr lang="pt-PT" sz="2400" b="1" dirty="0">
                <a:solidFill>
                  <a:schemeClr val="accent5"/>
                </a:solidFill>
                <a:latin typeface="+mj-lt"/>
                <a:cs typeface="Calibri"/>
              </a:rPr>
              <a:t>discutir os pressupostos do planeamento </a:t>
            </a:r>
            <a:r>
              <a:rPr lang="pt-PT" sz="2400" dirty="0">
                <a:latin typeface="Helvetica Neue"/>
                <a:ea typeface="DengXian"/>
                <a:cs typeface="Calibri"/>
              </a:rPr>
              <a:t>para </a:t>
            </a:r>
            <a:r>
              <a:rPr lang="pt-PT" sz="2400" b="1" dirty="0">
                <a:solidFill>
                  <a:schemeClr val="accent5"/>
                </a:solidFill>
                <a:latin typeface="+mj-lt"/>
                <a:cs typeface="Calibri"/>
              </a:rPr>
              <a:t>as estratégias de orientação, distribuição e comunicação </a:t>
            </a:r>
            <a:r>
              <a:rPr lang="pt-PT" sz="2400" dirty="0">
                <a:latin typeface="Helvetica Neue"/>
                <a:ea typeface="DengXian"/>
                <a:cs typeface="Calibri"/>
              </a:rPr>
              <a:t>que têm sido elaboradas para apoiar a introdução das vacinas contra a  COVID-19. </a:t>
            </a:r>
            <a:endParaRPr lang="pt-PT" sz="2000" dirty="0">
              <a:latin typeface="Avenir Book"/>
              <a:ea typeface="DengXian" panose="02010600030101010101" pitchFamily="2" charset="-122"/>
              <a:cs typeface="Times New Roman (Body CS)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pt-PT" sz="2400" b="1" dirty="0">
              <a:solidFill>
                <a:schemeClr val="accent5"/>
              </a:solidFill>
              <a:latin typeface="+mj-lt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700"/>
              </a:spcBef>
              <a:buNone/>
            </a:pPr>
            <a:endParaRPr lang="pt-PT" sz="2400" b="1" dirty="0">
              <a:solidFill>
                <a:srgbClr val="000000"/>
              </a:solidFill>
              <a:latin typeface="Helvetica Neue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700"/>
              </a:spcBef>
              <a:buNone/>
            </a:pPr>
            <a:r>
              <a:rPr lang="pt-PT" sz="2400" dirty="0">
                <a:solidFill>
                  <a:srgbClr val="000000"/>
                </a:solidFill>
                <a:latin typeface="Helvetica Neue"/>
                <a:cs typeface="Calibri"/>
              </a:rPr>
              <a:t>Através do TTX, os participantes poderão: 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pt-PT" sz="2400" b="1" dirty="0">
                <a:solidFill>
                  <a:schemeClr val="accent5"/>
                </a:solidFill>
                <a:latin typeface="+mj-lt"/>
                <a:cs typeface="Calibri"/>
              </a:rPr>
              <a:t>Rever as estratégias, </a:t>
            </a:r>
            <a:r>
              <a:rPr lang="pt-PT" sz="2400" dirty="0">
                <a:latin typeface="+mj-lt"/>
                <a:cs typeface="Calibri"/>
              </a:rPr>
              <a:t>particularmente a identificação das populações-alvo e potenciais estratégias de vacinação. </a:t>
            </a:r>
            <a:endParaRPr lang="pt-PT" sz="2400" dirty="0">
              <a:latin typeface="+mj-lt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pt-PT" sz="2400" b="1" dirty="0">
                <a:solidFill>
                  <a:schemeClr val="accent5"/>
                </a:solidFill>
                <a:latin typeface="+mj-lt"/>
                <a:cs typeface="Calibri"/>
              </a:rPr>
              <a:t>Rever a preparação da cadeia de abastecimento e a gestão dos resíduos dos cuidados de saúde</a:t>
            </a:r>
            <a:r>
              <a:rPr lang="pt-PT" sz="2400" dirty="0">
                <a:solidFill>
                  <a:srgbClr val="000000"/>
                </a:solidFill>
                <a:latin typeface="+mj-lt"/>
                <a:cs typeface="Calibri"/>
              </a:rPr>
              <a:t>, assim como as</a:t>
            </a:r>
            <a:r>
              <a:rPr lang="pt-PT" sz="2400" dirty="0">
                <a:latin typeface="+mj-lt"/>
                <a:cs typeface="Calibri"/>
              </a:rPr>
              <a:t> capacidades para os diferentes cenários de vacinação.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pt-PT" sz="2400" b="1" dirty="0">
                <a:solidFill>
                  <a:schemeClr val="accent5"/>
                </a:solidFill>
                <a:latin typeface="+mj-lt"/>
                <a:cs typeface="Calibri"/>
              </a:rPr>
              <a:t>Rever </a:t>
            </a:r>
            <a:r>
              <a:rPr lang="pt-PT" sz="2400" dirty="0">
                <a:solidFill>
                  <a:srgbClr val="000000"/>
                </a:solidFill>
                <a:cs typeface="Calibri"/>
              </a:rPr>
              <a:t>os</a:t>
            </a:r>
            <a:r>
              <a:rPr lang="pt-PT" sz="2400" b="1" dirty="0">
                <a:solidFill>
                  <a:schemeClr val="accent5"/>
                </a:solidFill>
                <a:cs typeface="Calibri"/>
              </a:rPr>
              <a:t> </a:t>
            </a:r>
            <a:r>
              <a:rPr lang="pt-PT" sz="2400" dirty="0">
                <a:cs typeface="Calibri"/>
              </a:rPr>
              <a:t>planos</a:t>
            </a:r>
            <a:r>
              <a:rPr lang="pt-PT" sz="2400" b="1" dirty="0">
                <a:solidFill>
                  <a:schemeClr val="accent5"/>
                </a:solidFill>
                <a:cs typeface="Calibri"/>
              </a:rPr>
              <a:t> para </a:t>
            </a:r>
            <a:r>
              <a:rPr lang="pt-PT" sz="2400" b="1" dirty="0">
                <a:solidFill>
                  <a:schemeClr val="accent5"/>
                </a:solidFill>
                <a:latin typeface="+mj-lt"/>
                <a:cs typeface="Calibri"/>
              </a:rPr>
              <a:t>a aceitação e adoção (procura) das vacinas e de comunicação</a:t>
            </a:r>
            <a:r>
              <a:rPr lang="pt-PT" sz="2400" dirty="0">
                <a:latin typeface="+mj-lt"/>
                <a:cs typeface="Calibri"/>
              </a:rPr>
              <a:t>. </a:t>
            </a:r>
            <a:endParaRPr lang="pt-PT" sz="24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72099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3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spc="-25" dirty="0"/>
              <a:t>Objetivos do TTX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93" y="1017346"/>
            <a:ext cx="10960608" cy="5159617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lvl="0" indent="0">
              <a:lnSpc>
                <a:spcPct val="15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pt-PT" sz="3200" b="1" dirty="0">
                <a:solidFill>
                  <a:schemeClr val="accent3"/>
                </a:solidFill>
                <a:latin typeface="+mj-lt"/>
                <a:cs typeface="Calibri"/>
              </a:rPr>
              <a:t>Objetivos</a:t>
            </a:r>
            <a:endParaRPr lang="pt-PT" sz="3200" dirty="0">
              <a:solidFill>
                <a:schemeClr val="accent3"/>
              </a:solidFill>
              <a:latin typeface="+mj-lt"/>
              <a:cs typeface="Calibri"/>
            </a:endParaRPr>
          </a:p>
          <a:p>
            <a:pPr marL="45720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pt-PT" dirty="0">
                <a:latin typeface="+mj-lt"/>
                <a:cs typeface="Calibri"/>
              </a:rPr>
              <a:t>Rever a identificação das populações-alvo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pt-PT" dirty="0">
                <a:latin typeface="+mj-lt"/>
                <a:cs typeface="Calibri"/>
              </a:rPr>
              <a:t>Discutir as</a:t>
            </a:r>
            <a:r>
              <a:rPr lang="pt-PT" dirty="0">
                <a:solidFill>
                  <a:srgbClr val="000000"/>
                </a:solidFill>
                <a:latin typeface="+mj-lt"/>
                <a:cs typeface="Calibri"/>
              </a:rPr>
              <a:t> estratégias </a:t>
            </a:r>
            <a:r>
              <a:rPr lang="pt-PT" dirty="0">
                <a:latin typeface="+mj-lt"/>
                <a:cs typeface="Calibri"/>
              </a:rPr>
              <a:t>de distribuição das vacinas às potenciais populações-alvo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pt-PT" dirty="0">
                <a:latin typeface="+mj-lt"/>
                <a:cs typeface="Calibri"/>
              </a:rPr>
              <a:t>Rever a preparação da cadeia de abastecimento para a distribuição e gestão das vacinas e tratamento dos resíduos dos cuidados de saúde</a:t>
            </a:r>
          </a:p>
          <a:p>
            <a:pPr marL="457200" marR="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pt-PT" dirty="0">
                <a:latin typeface="+mj-lt"/>
                <a:cs typeface="Calibri"/>
              </a:rPr>
              <a:t>Rever o planeamento para a aceitação e a adoção (procura) das vacinas</a:t>
            </a:r>
          </a:p>
          <a:p>
            <a:pPr marL="45720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pt-PT" dirty="0">
                <a:latin typeface="+mj-lt"/>
                <a:cs typeface="Calibri"/>
              </a:rPr>
              <a:t>Identificar os principais desafios que se colocam à distribuição e implementação das vacinas, para aperfeiçoar o PNDV</a:t>
            </a:r>
          </a:p>
          <a:p>
            <a:pPr>
              <a:spcBef>
                <a:spcPts val="700"/>
              </a:spcBef>
              <a:buClr>
                <a:schemeClr val="tx1"/>
              </a:buClr>
              <a:buSzPct val="100000"/>
            </a:pPr>
            <a:endParaRPr lang="pt-PT" sz="3200" dirty="0">
              <a:latin typeface="+mj-lt"/>
            </a:endParaRPr>
          </a:p>
          <a:p>
            <a:endParaRPr lang="pt-PT" dirty="0"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72098" y="6675437"/>
            <a:ext cx="3769418" cy="365125"/>
          </a:xfrm>
        </p:spPr>
        <p:txBody>
          <a:bodyPr/>
          <a:lstStyle/>
          <a:p>
            <a:r>
              <a:rPr lang="en-US" dirty="0"/>
              <a:t>13 </a:t>
            </a:r>
            <a:r>
              <a:rPr lang="en-US" dirty="0">
                <a:solidFill>
                  <a:prstClr val="white"/>
                </a:solidFill>
              </a:rPr>
              <a:t>de </a:t>
            </a:r>
            <a:r>
              <a:rPr lang="en-US" dirty="0" err="1">
                <a:solidFill>
                  <a:prstClr val="white"/>
                </a:solidFill>
              </a:rPr>
              <a:t>Dezembro</a:t>
            </a:r>
            <a:r>
              <a:rPr lang="en-US" dirty="0">
                <a:solidFill>
                  <a:prstClr val="white"/>
                </a:solidFill>
              </a:rPr>
              <a:t> de 2020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1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595959"/>
      </a:dk2>
      <a:lt2>
        <a:srgbClr val="E7E6E6"/>
      </a:lt2>
      <a:accent1>
        <a:srgbClr val="A24B19"/>
      </a:accent1>
      <a:accent2>
        <a:srgbClr val="D86422"/>
      </a:accent2>
      <a:accent3>
        <a:srgbClr val="005D85"/>
      </a:accent3>
      <a:accent4>
        <a:srgbClr val="006A97"/>
      </a:accent4>
      <a:accent5>
        <a:srgbClr val="008FCE"/>
      </a:accent5>
      <a:accent6>
        <a:srgbClr val="9DC3C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spcBef>
            <a:spcPts val="700"/>
          </a:spcBef>
          <a:buClr>
            <a:srgbClr val="DD8047"/>
          </a:buClr>
          <a:buSzPct val="60000"/>
          <a:defRPr sz="2000" b="1" dirty="0" smtClean="0">
            <a:solidFill>
              <a:srgbClr val="0070C0"/>
            </a:solidFill>
            <a:latin typeface="+mj-lt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8C5FCD04D76B4F9E83E1FFDAAD0434" ma:contentTypeVersion="12" ma:contentTypeDescription="Create a new document." ma:contentTypeScope="" ma:versionID="bf8e85f3622c27d67cc3cbd27cc3a127">
  <xsd:schema xmlns:xsd="http://www.w3.org/2001/XMLSchema" xmlns:xs="http://www.w3.org/2001/XMLSchema" xmlns:p="http://schemas.microsoft.com/office/2006/metadata/properties" xmlns:ns2="a1d858d0-9300-440e-863b-088bced39a33" xmlns:ns3="537a4c0a-028d-41b0-9193-6635ca5775f6" targetNamespace="http://schemas.microsoft.com/office/2006/metadata/properties" ma:root="true" ma:fieldsID="dff9a7b1e994b620ba838fd5a29bea04" ns2:_="" ns3:_="">
    <xsd:import namespace="a1d858d0-9300-440e-863b-088bced39a33"/>
    <xsd:import namespace="537a4c0a-028d-41b0-9193-6635ca5775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d858d0-9300-440e-863b-088bced39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7a4c0a-028d-41b0-9193-6635ca5775f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37a4c0a-028d-41b0-9193-6635ca5775f6">
      <UserInfo>
        <DisplayName>VEDRASCO, Liviu</DisplayName>
        <AccountId>31</AccountId>
        <AccountType/>
      </UserInfo>
      <UserInfo>
        <DisplayName>Charles, Denis</DisplayName>
        <AccountId>11</AccountId>
        <AccountType/>
      </UserInfo>
      <UserInfo>
        <DisplayName>BELL, Allan</DisplayName>
        <AccountId>20</AccountId>
        <AccountType/>
      </UserInfo>
      <UserInfo>
        <DisplayName>COPPER, Frederik Anton</DisplayName>
        <AccountId>13</AccountId>
        <AccountType/>
      </UserInfo>
      <UserInfo>
        <DisplayName>GOLDIN, Shoshanna</DisplayName>
        <AccountId>47</AccountId>
        <AccountType/>
      </UserInfo>
      <UserInfo>
        <DisplayName>BAHL, Jhilmil</DisplayName>
        <AccountId>48</AccountId>
        <AccountType/>
      </UserInfo>
      <UserInfo>
        <DisplayName>DESAI, Shalini</DisplayName>
        <AccountId>49</AccountId>
        <AccountType/>
      </UserInfo>
      <UserInfo>
        <DisplayName>CASTRO, Maricel</DisplayName>
        <AccountId>50</AccountId>
        <AccountType/>
      </UserInfo>
      <UserInfo>
        <DisplayName>KONE, Souleymane</DisplayName>
        <AccountId>51</AccountId>
        <AccountType/>
      </UserInfo>
      <UserInfo>
        <DisplayName>Adama Sawadogo (asawadogo@unicef.org)</DisplayName>
        <AccountId>52</AccountId>
        <AccountType/>
      </UserInfo>
      <UserInfo>
        <DisplayName>BALAKRISHNAN, Madhava Ram</DisplayName>
        <AccountId>53</AccountId>
        <AccountType/>
      </UserInfo>
      <UserInfo>
        <DisplayName>FROST, Melinda</DisplayName>
        <AccountId>54</AccountId>
        <AccountType/>
      </UserInfo>
      <UserInfo>
        <DisplayName>Diane Summers (dsummers@unicef.org)</DisplayName>
        <AccountId>55</AccountId>
        <AccountType/>
      </UserInfo>
      <UserInfo>
        <DisplayName>GURUNG, Santosh</DisplayName>
        <AccountId>56</AccountId>
        <AccountType/>
      </UserInfo>
      <UserInfo>
        <DisplayName>CHANG BLANC, Diana</DisplayName>
        <AccountId>57</AccountId>
        <AccountType/>
      </UserInfo>
      <UserInfo>
        <DisplayName>HENAFF, Louise</DisplayName>
        <AccountId>58</AccountId>
        <AccountType/>
      </UserInfo>
      <UserInfo>
        <DisplayName>MOEN, Ann</DisplayName>
        <AccountId>59</AccountId>
        <AccountType/>
      </UserInfo>
      <UserInfo>
        <DisplayName>CHIU DE VAZQUEZ, Cindy Hsin-yi</DisplayName>
        <AccountId>21</AccountId>
        <AccountType/>
      </UserInfo>
      <UserInfo>
        <DisplayName>MAYIGANE, Landry Ndriko</DisplayName>
        <AccountId>23</AccountId>
        <AccountType/>
      </UserInfo>
      <UserInfo>
        <DisplayName>NGUYEN, Thanh Nam</DisplayName>
        <AccountId>18</AccountId>
        <AccountType/>
      </UserInfo>
      <UserInfo>
        <DisplayName>NJENGE, Hilary Kagume</DisplayName>
        <AccountId>19</AccountId>
        <AccountType/>
      </UserInfo>
      <UserInfo>
        <DisplayName>PORTORICO, Mariaisabella</DisplayName>
        <AccountId>12</AccountId>
        <AccountType/>
      </UserInfo>
      <UserInfo>
        <DisplayName>VENTE, Candice</DisplayName>
        <AccountId>14</AccountId>
        <AccountType/>
      </UserInfo>
      <UserInfo>
        <DisplayName>MENNING, Lisa</DisplayName>
        <AccountId>62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4A43D36-D8BE-47B1-B9E9-F82B98CE7C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d858d0-9300-440e-863b-088bced39a33"/>
    <ds:schemaRef ds:uri="537a4c0a-028d-41b0-9193-6635ca5775f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058DDD0-0FFB-4F57-A737-ADBE5E3709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0A9802-686C-4537-A4EF-3D12C1362DDC}">
  <ds:schemaRefs>
    <ds:schemaRef ds:uri="http://purl.org/dc/terms/"/>
    <ds:schemaRef ds:uri="a1d858d0-9300-440e-863b-088bced39a33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537a4c0a-028d-41b0-9193-6635ca5775f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2205</TotalTime>
  <Words>3757</Words>
  <Application>Microsoft Office PowerPoint</Application>
  <PresentationFormat>Widescreen</PresentationFormat>
  <Paragraphs>521</Paragraphs>
  <Slides>35</Slides>
  <Notes>22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Arial</vt:lpstr>
      <vt:lpstr>Arial Black</vt:lpstr>
      <vt:lpstr>Avenir Book</vt:lpstr>
      <vt:lpstr>Calibri</vt:lpstr>
      <vt:lpstr>Courier New</vt:lpstr>
      <vt:lpstr>Helvetica Neue</vt:lpstr>
      <vt:lpstr>Myriad Pro Cond</vt:lpstr>
      <vt:lpstr>Roboto</vt:lpstr>
      <vt:lpstr>Symbol</vt:lpstr>
      <vt:lpstr>Office Theme</vt:lpstr>
      <vt:lpstr>2_Office Theme</vt:lpstr>
      <vt:lpstr>1_Office Theme</vt:lpstr>
      <vt:lpstr>NOVO CORONAVÍRUS  (COVID-19)</vt:lpstr>
      <vt:lpstr>Ordem de trabalhos proposta</vt:lpstr>
      <vt:lpstr>Orientar a preparação e resposta</vt:lpstr>
      <vt:lpstr>Último relatório de situação da OMS </vt:lpstr>
      <vt:lpstr>Antecedentes - COVAX</vt:lpstr>
      <vt:lpstr>O que é um exercício teórico (TTX)?</vt:lpstr>
      <vt:lpstr>Estrutura e finalidade</vt:lpstr>
      <vt:lpstr>Âmbito do TTX</vt:lpstr>
      <vt:lpstr>Objetivos do TTX </vt:lpstr>
      <vt:lpstr>Equipa de gestão do exercício</vt:lpstr>
      <vt:lpstr>Regras do TTX</vt:lpstr>
      <vt:lpstr>Exercício teórico: como participar</vt:lpstr>
      <vt:lpstr>Pergunta</vt:lpstr>
      <vt:lpstr>NOVO CORONAVÍRUS  (COVID-19)   </vt:lpstr>
      <vt:lpstr>Sessão 1a: Cenário</vt:lpstr>
      <vt:lpstr>Sessão 1a: Discussão</vt:lpstr>
      <vt:lpstr>Sessão 1b: Cenário e Discussão </vt:lpstr>
      <vt:lpstr>Sessão 2: Cenário </vt:lpstr>
      <vt:lpstr>Sessão 2: Discussão</vt:lpstr>
      <vt:lpstr>Intervalo</vt:lpstr>
      <vt:lpstr>Sessão 3: Cenário </vt:lpstr>
      <vt:lpstr>Sessão 3: Discussão</vt:lpstr>
      <vt:lpstr>Sessão 4: Cenário </vt:lpstr>
      <vt:lpstr>Sessão 4: Discussão</vt:lpstr>
      <vt:lpstr>Revisão</vt:lpstr>
      <vt:lpstr>PowerPoint Presentation</vt:lpstr>
      <vt:lpstr>Ordem de trabalhos: Parte 2</vt:lpstr>
      <vt:lpstr>PNDV CONTRA A COVID-19</vt:lpstr>
      <vt:lpstr>Análise dos pontos fortes e das lacunas</vt:lpstr>
      <vt:lpstr>Intervalo</vt:lpstr>
      <vt:lpstr>Plano de ação</vt:lpstr>
      <vt:lpstr>Consolidação</vt:lpstr>
      <vt:lpstr>Formulário de feedback dos participantes</vt:lpstr>
      <vt:lpstr>Passos seguintes e conclusões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NOVEL CORONAVIRUS  (2019-nCoV)</dc:title>
  <dc:creator>Denis Charles</dc:creator>
  <cp:lastModifiedBy>ANNOVI, Alessandra</cp:lastModifiedBy>
  <cp:revision>81</cp:revision>
  <dcterms:created xsi:type="dcterms:W3CDTF">2020-01-31T13:21:16Z</dcterms:created>
  <dcterms:modified xsi:type="dcterms:W3CDTF">2021-01-08T16:52:50Z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0x0101004B8C5FCD04D76B4F9E83E1FFDAAD0434</vt:lpwstr>
  </property>
</Properties>
</file>